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54"/>
  </p:notesMasterIdLst>
  <p:sldIdLst>
    <p:sldId id="256" r:id="rId2"/>
    <p:sldId id="293" r:id="rId3"/>
    <p:sldId id="296" r:id="rId4"/>
    <p:sldId id="295" r:id="rId5"/>
    <p:sldId id="294" r:id="rId6"/>
    <p:sldId id="297" r:id="rId7"/>
    <p:sldId id="298" r:id="rId8"/>
    <p:sldId id="257" r:id="rId9"/>
    <p:sldId id="258" r:id="rId10"/>
    <p:sldId id="260" r:id="rId11"/>
    <p:sldId id="261" r:id="rId12"/>
    <p:sldId id="264" r:id="rId13"/>
    <p:sldId id="265" r:id="rId14"/>
    <p:sldId id="266" r:id="rId15"/>
    <p:sldId id="270" r:id="rId16"/>
    <p:sldId id="269" r:id="rId17"/>
    <p:sldId id="272" r:id="rId18"/>
    <p:sldId id="271" r:id="rId19"/>
    <p:sldId id="274" r:id="rId20"/>
    <p:sldId id="275" r:id="rId21"/>
    <p:sldId id="273" r:id="rId22"/>
    <p:sldId id="277" r:id="rId23"/>
    <p:sldId id="291" r:id="rId24"/>
    <p:sldId id="290" r:id="rId25"/>
    <p:sldId id="292" r:id="rId26"/>
    <p:sldId id="276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99" r:id="rId37"/>
    <p:sldId id="287" r:id="rId38"/>
    <p:sldId id="288" r:id="rId39"/>
    <p:sldId id="289" r:id="rId40"/>
    <p:sldId id="300" r:id="rId41"/>
    <p:sldId id="301" r:id="rId42"/>
    <p:sldId id="302" r:id="rId43"/>
    <p:sldId id="303" r:id="rId44"/>
    <p:sldId id="304" r:id="rId45"/>
    <p:sldId id="305" r:id="rId46"/>
    <p:sldId id="306" r:id="rId47"/>
    <p:sldId id="307" r:id="rId48"/>
    <p:sldId id="308" r:id="rId49"/>
    <p:sldId id="309" r:id="rId50"/>
    <p:sldId id="310" r:id="rId51"/>
    <p:sldId id="311" r:id="rId52"/>
    <p:sldId id="312" r:id="rId5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20169" autoAdjust="0"/>
    <p:restoredTop sz="82600" autoAdjust="0"/>
  </p:normalViewPr>
  <p:slideViewPr>
    <p:cSldViewPr>
      <p:cViewPr varScale="1">
        <p:scale>
          <a:sx n="74" d="100"/>
          <a:sy n="74" d="100"/>
        </p:scale>
        <p:origin x="-121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D0443D-A117-48C9-8CCA-BE5910FC3E7F}" type="datetimeFigureOut">
              <a:rPr lang="en-US" smtClean="0"/>
              <a:pPr/>
              <a:t>5/5/2009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149938-74CF-4BA0-AE95-A4F087F84203}" type="slidenum">
              <a:rPr lang="en-CA" smtClean="0"/>
              <a:pPr/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We have ideas what an animation</a:t>
            </a:r>
            <a:r>
              <a:rPr lang="en-CA" baseline="0" dirty="0" smtClean="0"/>
              <a:t> is...</a:t>
            </a:r>
            <a:endParaRPr lang="en-CA" dirty="0" smtClean="0"/>
          </a:p>
          <a:p>
            <a:r>
              <a:rPr lang="en-CA" dirty="0" smtClean="0"/>
              <a:t>Its important to understand</a:t>
            </a:r>
            <a:r>
              <a:rPr lang="en-CA" baseline="0" dirty="0" smtClean="0"/>
              <a:t> what is meant by animation – 2 concepts:</a:t>
            </a:r>
          </a:p>
          <a:p>
            <a:r>
              <a:rPr lang="en-CA" baseline="0" dirty="0" smtClean="0"/>
              <a:t>   Graphically – its the things we see changing as time goes by:  A mesh can morph its shape, change its position in the world, materials change color, textures show different bitmaps etc</a:t>
            </a:r>
          </a:p>
          <a:p>
            <a:endParaRPr lang="en-CA" baseline="0" dirty="0" smtClean="0"/>
          </a:p>
          <a:p>
            <a:r>
              <a:rPr lang="en-CA" baseline="0" dirty="0" smtClean="0"/>
              <a:t>   Practically – graphics is grounded 100% in mathematics, which deals 100% with numbers.  Mesh positions, color, bitmaps etc, internally are all represented by numbers</a:t>
            </a:r>
          </a:p>
          <a:p>
            <a:endParaRPr lang="en-CA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149938-74CF-4BA0-AE95-A4F087F84203}" type="slidenum">
              <a:rPr lang="en-CA" smtClean="0"/>
              <a:pPr/>
              <a:t>8</a:t>
            </a:fld>
            <a:endParaRPr lang="en-CA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All</a:t>
            </a:r>
            <a:r>
              <a:rPr lang="en-CA" baseline="0" dirty="0" smtClean="0"/>
              <a:t> the various Max math classes, as well as floats, </a:t>
            </a:r>
            <a:r>
              <a:rPr lang="en-CA" baseline="0" dirty="0" err="1" smtClean="0"/>
              <a:t>ints</a:t>
            </a:r>
            <a:r>
              <a:rPr lang="en-CA" baseline="0" dirty="0" smtClean="0"/>
              <a:t> and </a:t>
            </a:r>
            <a:r>
              <a:rPr lang="en-CA" baseline="0" dirty="0" err="1" smtClean="0"/>
              <a:t>booleans</a:t>
            </a:r>
            <a:r>
              <a:rPr lang="en-CA" baseline="0" dirty="0" smtClean="0"/>
              <a:t> and whatnot.</a:t>
            </a:r>
          </a:p>
          <a:p>
            <a:endParaRPr lang="en-CA" baseline="0" dirty="0" smtClean="0"/>
          </a:p>
          <a:p>
            <a:r>
              <a:rPr lang="en-CA" baseline="0" dirty="0" smtClean="0"/>
              <a:t>This class does all this magic through </a:t>
            </a:r>
            <a:r>
              <a:rPr lang="en-CA" baseline="0" dirty="0" err="1" smtClean="0"/>
              <a:t>implmentations</a:t>
            </a:r>
            <a:r>
              <a:rPr lang="en-CA" baseline="0" dirty="0" smtClean="0"/>
              <a:t> of 2 rather </a:t>
            </a:r>
            <a:r>
              <a:rPr lang="en-CA" baseline="0" dirty="0" err="1" smtClean="0"/>
              <a:t>compllex</a:t>
            </a:r>
            <a:r>
              <a:rPr lang="en-CA" baseline="0" dirty="0" smtClean="0"/>
              <a:t> functions</a:t>
            </a:r>
          </a:p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149938-74CF-4BA0-AE95-A4F087F84203}" type="slidenum">
              <a:rPr lang="en-CA" smtClean="0"/>
              <a:pPr/>
              <a:t>17</a:t>
            </a:fld>
            <a:endParaRPr lang="en-CA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CA" dirty="0" err="1" smtClean="0"/>
              <a:t>Get</a:t>
            </a:r>
            <a:r>
              <a:rPr lang="en-CA" baseline="0" dirty="0" err="1" smtClean="0"/>
              <a:t>Value</a:t>
            </a:r>
            <a:r>
              <a:rPr lang="en-CA" baseline="0" dirty="0" smtClean="0"/>
              <a:t> and </a:t>
            </a:r>
            <a:r>
              <a:rPr lang="en-CA" baseline="0" dirty="0" err="1" smtClean="0"/>
              <a:t>SetValue</a:t>
            </a:r>
            <a:endParaRPr lang="en-CA" baseline="0" dirty="0" smtClean="0"/>
          </a:p>
          <a:p>
            <a:endParaRPr lang="en-CA" baseline="0" dirty="0" smtClean="0"/>
          </a:p>
          <a:p>
            <a:r>
              <a:rPr lang="en-CA" baseline="0" dirty="0" smtClean="0"/>
              <a:t>Why are these functions </a:t>
            </a:r>
            <a:r>
              <a:rPr lang="en-CA" baseline="0" dirty="0" err="1" smtClean="0"/>
              <a:t>soo</a:t>
            </a:r>
            <a:r>
              <a:rPr lang="en-CA" baseline="0" dirty="0" smtClean="0"/>
              <a:t> complex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149938-74CF-4BA0-AE95-A4F087F84203}" type="slidenum">
              <a:rPr lang="en-CA" smtClean="0"/>
              <a:pPr/>
              <a:t>18</a:t>
            </a:fld>
            <a:endParaRPr lang="en-CA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Again,</a:t>
            </a:r>
            <a:r>
              <a:rPr lang="en-CA" baseline="0" dirty="0" smtClean="0"/>
              <a:t> we use the </a:t>
            </a:r>
            <a:r>
              <a:rPr lang="en-CA" baseline="0" dirty="0" err="1" smtClean="0"/>
              <a:t>SuperID</a:t>
            </a:r>
            <a:r>
              <a:rPr lang="en-CA" baseline="0" dirty="0" smtClean="0"/>
              <a:t> to tell Max what type of values we expect to handle</a:t>
            </a:r>
          </a:p>
          <a:p>
            <a:endParaRPr lang="en-CA" baseline="0" dirty="0" smtClean="0"/>
          </a:p>
          <a:p>
            <a:r>
              <a:rPr lang="en-CA" baseline="0" dirty="0" smtClean="0"/>
              <a:t>Based on this class ID – max knows how this class can be used.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149938-74CF-4BA0-AE95-A4F087F84203}" type="slidenum">
              <a:rPr lang="en-CA" smtClean="0"/>
              <a:pPr/>
              <a:t>19</a:t>
            </a:fld>
            <a:endParaRPr lang="en-CA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However,</a:t>
            </a:r>
            <a:r>
              <a:rPr lang="en-CA" baseline="0" dirty="0" smtClean="0"/>
              <a:t> every ‘type’ of Control can be used in 2 ways.  It can either simply return its current calculation, or it can apply its new </a:t>
            </a:r>
            <a:r>
              <a:rPr lang="en-CA" baseline="0" dirty="0" err="1" smtClean="0"/>
              <a:t>calulation</a:t>
            </a:r>
            <a:r>
              <a:rPr lang="en-CA" baseline="0" dirty="0" smtClean="0"/>
              <a:t> relative to the incoming value</a:t>
            </a:r>
          </a:p>
          <a:p>
            <a:endParaRPr lang="en-CA" dirty="0" smtClean="0"/>
          </a:p>
          <a:p>
            <a:r>
              <a:rPr lang="en-CA" dirty="0" smtClean="0"/>
              <a:t>This allows a controller</a:t>
            </a:r>
            <a:r>
              <a:rPr lang="en-CA" baseline="0" dirty="0" smtClean="0"/>
              <a:t> to be much more efficient, and powerful.  A Controller is completely in control of how its value is applied – can be optimized, or use incoming data whatever</a:t>
            </a:r>
          </a:p>
          <a:p>
            <a:endParaRPr lang="en-CA" baseline="0" dirty="0" smtClean="0"/>
          </a:p>
          <a:p>
            <a:r>
              <a:rPr lang="en-CA" baseline="0" dirty="0" smtClean="0"/>
              <a:t>Different value types are usually used for the different modes, example the position controller calculates an XYZ position, usually represented by a Point3.  However, because a position (in Max) is usually part of a matrix specifying the whole transform, the matrix is passed to the controller instead to allow the position controller to directly modify the translation component.</a:t>
            </a:r>
          </a:p>
          <a:p>
            <a:endParaRPr lang="en-CA" baseline="0" dirty="0" smtClean="0"/>
          </a:p>
          <a:p>
            <a:r>
              <a:rPr lang="en-CA" baseline="0" dirty="0" smtClean="0"/>
              <a:t>In contrast, the Point3 controller directly animates a value, and has no semantics on how the value is to be used.  (Can be used for color etc).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149938-74CF-4BA0-AE95-A4F087F84203}" type="slidenum">
              <a:rPr lang="en-CA" smtClean="0"/>
              <a:pPr/>
              <a:t>20</a:t>
            </a:fld>
            <a:endParaRPr lang="en-CA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Explain</a:t>
            </a:r>
            <a:r>
              <a:rPr lang="en-CA" baseline="0" dirty="0" smtClean="0"/>
              <a:t> parameters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149938-74CF-4BA0-AE95-A4F087F84203}" type="slidenum">
              <a:rPr lang="en-CA" smtClean="0"/>
              <a:pPr/>
              <a:t>21</a:t>
            </a:fld>
            <a:endParaRPr lang="en-CA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The</a:t>
            </a:r>
            <a:r>
              <a:rPr lang="en-CA" baseline="0" dirty="0" smtClean="0"/>
              <a:t> time unit in Max is called a </a:t>
            </a:r>
          </a:p>
          <a:p>
            <a:endParaRPr lang="en-CA" baseline="0" dirty="0" smtClean="0"/>
          </a:p>
          <a:p>
            <a:r>
              <a:rPr lang="en-CA" baseline="0" dirty="0" smtClean="0"/>
              <a:t>Ticks are atomic – is impossible to 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149938-74CF-4BA0-AE95-A4F087F84203}" type="slidenum">
              <a:rPr lang="en-CA" smtClean="0"/>
              <a:pPr/>
              <a:t>22</a:t>
            </a:fld>
            <a:endParaRPr lang="en-CA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Full class</a:t>
            </a:r>
            <a:r>
              <a:rPr lang="en-CA" baseline="0" dirty="0" smtClean="0"/>
              <a:t> declaration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149938-74CF-4BA0-AE95-A4F087F84203}" type="slidenum">
              <a:rPr lang="en-CA" smtClean="0"/>
              <a:pPr/>
              <a:t>31</a:t>
            </a:fld>
            <a:endParaRPr lang="en-CA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149938-74CF-4BA0-AE95-A4F087F84203}" type="slidenum">
              <a:rPr lang="en-CA" smtClean="0"/>
              <a:pPr/>
              <a:t>32</a:t>
            </a:fld>
            <a:endParaRPr lang="en-CA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Constructor</a:t>
            </a:r>
          </a:p>
          <a:p>
            <a:endParaRPr lang="en-CA" dirty="0" smtClean="0"/>
          </a:p>
          <a:p>
            <a:r>
              <a:rPr lang="en-CA" dirty="0" smtClean="0"/>
              <a:t>3</a:t>
            </a:r>
            <a:r>
              <a:rPr lang="en-CA" baseline="0" dirty="0" smtClean="0"/>
              <a:t> diff ways to set a Point3</a:t>
            </a:r>
          </a:p>
          <a:p>
            <a:endParaRPr lang="en-CA" baseline="0" dirty="0" smtClean="0"/>
          </a:p>
          <a:p>
            <a:r>
              <a:rPr lang="en-CA" baseline="0" dirty="0" smtClean="0"/>
              <a:t>Set </a:t>
            </a:r>
            <a:r>
              <a:rPr lang="en-CA" baseline="0" dirty="0" err="1" smtClean="0"/>
              <a:t>m_vPosition</a:t>
            </a:r>
            <a:r>
              <a:rPr lang="en-CA" baseline="0" dirty="0" smtClean="0"/>
              <a:t> to Origin – force to -1, rand velocity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149938-74CF-4BA0-AE95-A4F087F84203}" type="slidenum">
              <a:rPr lang="en-CA" smtClean="0"/>
              <a:pPr/>
              <a:t>33</a:t>
            </a:fld>
            <a:endParaRPr lang="en-CA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What are we doing here?</a:t>
            </a:r>
          </a:p>
          <a:p>
            <a:endParaRPr lang="en-CA" dirty="0" smtClean="0"/>
          </a:p>
          <a:p>
            <a:r>
              <a:rPr lang="en-CA" dirty="0" smtClean="0"/>
              <a:t>We</a:t>
            </a:r>
            <a:r>
              <a:rPr lang="en-CA" baseline="0" dirty="0" smtClean="0"/>
              <a:t> do no caching of past variables.  Because our </a:t>
            </a:r>
            <a:r>
              <a:rPr lang="en-CA" baseline="0" dirty="0" err="1" smtClean="0"/>
              <a:t>GetValue</a:t>
            </a:r>
            <a:r>
              <a:rPr lang="en-CA" baseline="0" dirty="0" smtClean="0"/>
              <a:t> with any time 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149938-74CF-4BA0-AE95-A4F087F84203}" type="slidenum">
              <a:rPr lang="en-CA" smtClean="0"/>
              <a:pPr/>
              <a:t>34</a:t>
            </a:fld>
            <a:endParaRPr lang="en-CA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Welcome</a:t>
            </a:r>
            <a:r>
              <a:rPr lang="en-CA" baseline="0" dirty="0" smtClean="0"/>
              <a:t> to the root of Max’s class hierarchy</a:t>
            </a:r>
          </a:p>
          <a:p>
            <a:endParaRPr lang="en-CA" baseline="0" dirty="0" smtClean="0"/>
          </a:p>
          <a:p>
            <a:r>
              <a:rPr lang="en-CA" baseline="0" dirty="0" smtClean="0"/>
              <a:t>All classes that are part of the scene derive from this class</a:t>
            </a:r>
          </a:p>
          <a:p>
            <a:r>
              <a:rPr lang="en-CA" baseline="0" dirty="0" smtClean="0"/>
              <a:t>	what is part of the scene...</a:t>
            </a:r>
          </a:p>
          <a:p>
            <a:r>
              <a:rPr lang="en-CA" baseline="0" dirty="0" smtClean="0"/>
              <a:t>		Can be created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149938-74CF-4BA0-AE95-A4F087F84203}" type="slidenum">
              <a:rPr lang="en-CA" smtClean="0"/>
              <a:pPr/>
              <a:t>9</a:t>
            </a:fld>
            <a:endParaRPr lang="en-CA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Switch</a:t>
            </a:r>
            <a:r>
              <a:rPr lang="en-CA" baseline="0" dirty="0" smtClean="0"/>
              <a:t> between </a:t>
            </a:r>
            <a:r>
              <a:rPr lang="en-CA" baseline="0" dirty="0" err="1" smtClean="0"/>
              <a:t>GetSet</a:t>
            </a:r>
            <a:r>
              <a:rPr lang="en-CA" baseline="0" dirty="0" smtClean="0"/>
              <a:t> methods</a:t>
            </a:r>
          </a:p>
          <a:p>
            <a:endParaRPr lang="en-CA" baseline="0" dirty="0" smtClean="0"/>
          </a:p>
          <a:p>
            <a:r>
              <a:rPr lang="en-CA" baseline="0" dirty="0" smtClean="0"/>
              <a:t>We have to return how long our value is good for.  For now, just set it to the current instant.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149938-74CF-4BA0-AE95-A4F087F84203}" type="slidenum">
              <a:rPr lang="en-CA" smtClean="0"/>
              <a:pPr/>
              <a:t>35</a:t>
            </a:fld>
            <a:endParaRPr lang="en-CA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What does this mean?</a:t>
            </a:r>
          </a:p>
          <a:p>
            <a:endParaRPr lang="en-CA" dirty="0" smtClean="0"/>
          </a:p>
          <a:p>
            <a:r>
              <a:rPr lang="en-CA" dirty="0" smtClean="0"/>
              <a:t>We’ll cover it</a:t>
            </a:r>
            <a:r>
              <a:rPr lang="en-CA" baseline="0" dirty="0" smtClean="0"/>
              <a:t> more in depth later, but this call is essentially notifying max that our value has changed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149938-74CF-4BA0-AE95-A4F087F84203}" type="slidenum">
              <a:rPr lang="en-CA" smtClean="0"/>
              <a:pPr/>
              <a:t>36</a:t>
            </a:fld>
            <a:endParaRPr lang="en-CA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Welcome</a:t>
            </a:r>
            <a:r>
              <a:rPr lang="en-CA" baseline="0" dirty="0" smtClean="0"/>
              <a:t> to the root of Max’s class hierarchy</a:t>
            </a:r>
          </a:p>
          <a:p>
            <a:endParaRPr lang="en-CA" baseline="0" dirty="0" smtClean="0"/>
          </a:p>
          <a:p>
            <a:r>
              <a:rPr lang="en-CA" baseline="0" dirty="0" smtClean="0"/>
              <a:t>All classes that are part of the scene derive from this class</a:t>
            </a:r>
          </a:p>
          <a:p>
            <a:r>
              <a:rPr lang="en-CA" baseline="0" dirty="0" smtClean="0"/>
              <a:t>	what is part of the scene...</a:t>
            </a:r>
          </a:p>
          <a:p>
            <a:r>
              <a:rPr lang="en-CA" baseline="0" dirty="0" smtClean="0"/>
              <a:t>		Can be created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149938-74CF-4BA0-AE95-A4F087F84203}" type="slidenum">
              <a:rPr lang="en-CA" smtClean="0"/>
              <a:pPr/>
              <a:t>10</a:t>
            </a:fld>
            <a:endParaRPr lang="en-CA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CA" baseline="0" dirty="0" smtClean="0"/>
              <a:t>In other words:</a:t>
            </a:r>
          </a:p>
          <a:p>
            <a:r>
              <a:rPr lang="en-CA" baseline="0" dirty="0" smtClean="0"/>
              <a:t>	The </a:t>
            </a:r>
            <a:r>
              <a:rPr lang="en-CA" baseline="0" dirty="0" err="1" smtClean="0"/>
              <a:t>Animatable</a:t>
            </a:r>
            <a:r>
              <a:rPr lang="en-CA" baseline="0" dirty="0" smtClean="0"/>
              <a:t> class has no methods for specifically calculating an animated value.  You cannot read any values from this class, neither can you know whether it  (or its </a:t>
            </a:r>
            <a:r>
              <a:rPr lang="en-CA" baseline="0" dirty="0" err="1" smtClean="0"/>
              <a:t>paramaeters</a:t>
            </a:r>
            <a:r>
              <a:rPr lang="en-CA" baseline="0" dirty="0" smtClean="0"/>
              <a:t>) are constant.</a:t>
            </a:r>
          </a:p>
          <a:p>
            <a:endParaRPr lang="en-CA" baseline="0" dirty="0" smtClean="0"/>
          </a:p>
          <a:p>
            <a:r>
              <a:rPr lang="en-CA" baseline="0" dirty="0" smtClean="0"/>
              <a:t>This makes sense, in a way.  Remember what a value is, conceptually?  All values can be animated (</a:t>
            </a:r>
            <a:r>
              <a:rPr lang="en-CA" baseline="0" dirty="0" err="1" smtClean="0"/>
              <a:t>eg</a:t>
            </a:r>
            <a:r>
              <a:rPr lang="en-CA" baseline="0" dirty="0" smtClean="0"/>
              <a:t> mesh) - but in the end all that is happening is a number is changing over time.  So, even though our mesh is changing (is animated), the functionality of how this happens is not specified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149938-74CF-4BA0-AE95-A4F087F84203}" type="slidenum">
              <a:rPr lang="en-CA" smtClean="0"/>
              <a:pPr/>
              <a:t>11</a:t>
            </a:fld>
            <a:endParaRPr lang="en-CA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So that</a:t>
            </a:r>
            <a:r>
              <a:rPr lang="en-CA" baseline="0" dirty="0" smtClean="0"/>
              <a:t> is the </a:t>
            </a:r>
            <a:r>
              <a:rPr lang="en-CA" baseline="0" dirty="0" err="1" smtClean="0"/>
              <a:t>animatable</a:t>
            </a:r>
            <a:r>
              <a:rPr lang="en-CA" baseline="0" dirty="0" smtClean="0"/>
              <a:t> hierarchy, but so far we haven’t made any mention of how to actually animate values...</a:t>
            </a:r>
          </a:p>
          <a:p>
            <a:endParaRPr lang="en-CA" baseline="0" dirty="0" smtClean="0"/>
          </a:p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149938-74CF-4BA0-AE95-A4F087F84203}" type="slidenum">
              <a:rPr lang="en-CA" smtClean="0"/>
              <a:pPr/>
              <a:t>12</a:t>
            </a:fld>
            <a:endParaRPr lang="en-CA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CA" baseline="0" dirty="0" smtClean="0"/>
              <a:t>Whenever a numerical value is calculated, this is the class doing the calculation.</a:t>
            </a:r>
          </a:p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149938-74CF-4BA0-AE95-A4F087F84203}" type="slidenum">
              <a:rPr lang="en-CA" smtClean="0"/>
              <a:pPr/>
              <a:t>13</a:t>
            </a:fld>
            <a:endParaRPr lang="en-CA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CA" baseline="0" dirty="0" smtClean="0"/>
              <a:t>When we talk about a controller, we are meaning this class.  And we are talking about a class which is calculating numerical values</a:t>
            </a:r>
          </a:p>
          <a:p>
            <a:endParaRPr lang="en-CA" baseline="0" dirty="0" smtClean="0"/>
          </a:p>
          <a:p>
            <a:r>
              <a:rPr lang="en-CA" baseline="0" dirty="0" smtClean="0"/>
              <a:t>No relationship to input device, </a:t>
            </a:r>
            <a:r>
              <a:rPr lang="en-CA" baseline="0" dirty="0" err="1" smtClean="0"/>
              <a:t>yadda</a:t>
            </a:r>
            <a:r>
              <a:rPr lang="en-CA" baseline="0" dirty="0" smtClean="0"/>
              <a:t> </a:t>
            </a:r>
            <a:r>
              <a:rPr lang="en-CA" baseline="0" dirty="0" err="1" smtClean="0"/>
              <a:t>yadda</a:t>
            </a:r>
            <a:endParaRPr lang="en-CA" baseline="0" dirty="0" smtClean="0"/>
          </a:p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149938-74CF-4BA0-AE95-A4F087F84203}" type="slidenum">
              <a:rPr lang="en-CA" smtClean="0"/>
              <a:pPr/>
              <a:t>14</a:t>
            </a:fld>
            <a:endParaRPr lang="en-CA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The</a:t>
            </a:r>
            <a:r>
              <a:rPr lang="en-CA" baseline="0" dirty="0" smtClean="0"/>
              <a:t> control class is not the class that does anything, it merely is the common interface specified by Max.  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149938-74CF-4BA0-AE95-A4F087F84203}" type="slidenum">
              <a:rPr lang="en-CA" smtClean="0"/>
              <a:pPr/>
              <a:t>15</a:t>
            </a:fld>
            <a:endParaRPr lang="en-CA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Which</a:t>
            </a:r>
            <a:r>
              <a:rPr lang="en-CA" baseline="0" dirty="0" smtClean="0"/>
              <a:t> means it is designed to be plugged:</a:t>
            </a:r>
          </a:p>
          <a:p>
            <a:endParaRPr lang="en-CA" baseline="0" dirty="0" smtClean="0"/>
          </a:p>
          <a:p>
            <a:r>
              <a:rPr lang="en-CA" baseline="0" dirty="0" smtClean="0"/>
              <a:t>The reason for this is that the Control class is used to calculate all the different (truly) </a:t>
            </a:r>
            <a:r>
              <a:rPr lang="en-CA" baseline="0" dirty="0" err="1" smtClean="0"/>
              <a:t>Animatable</a:t>
            </a:r>
            <a:r>
              <a:rPr lang="en-CA" baseline="0" dirty="0" smtClean="0"/>
              <a:t> types in Max – this one interface includes support for 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149938-74CF-4BA0-AE95-A4F087F84203}" type="slidenum">
              <a:rPr lang="en-CA" smtClean="0"/>
              <a:pPr/>
              <a:t>16</a:t>
            </a:fld>
            <a:endParaRPr lang="en-C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319088" y="6573838"/>
            <a:ext cx="2209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eaLnBrk="0" hangingPunct="0">
              <a:defRPr/>
            </a:pPr>
            <a:r>
              <a:rPr lang="en-US" sz="800" dirty="0">
                <a:solidFill>
                  <a:srgbClr val="595959"/>
                </a:solidFill>
                <a:latin typeface="Arial" pitchFamily="34" charset="0"/>
              </a:rPr>
              <a:t>© </a:t>
            </a:r>
            <a:r>
              <a:rPr lang="en-US" sz="800" dirty="0" smtClean="0">
                <a:solidFill>
                  <a:srgbClr val="595959"/>
                </a:solidFill>
                <a:latin typeface="Arial" pitchFamily="34" charset="0"/>
              </a:rPr>
              <a:t>2009</a:t>
            </a:r>
            <a:r>
              <a:rPr lang="en-US" sz="800" baseline="0" dirty="0" smtClean="0">
                <a:solidFill>
                  <a:srgbClr val="595959"/>
                </a:solidFill>
                <a:latin typeface="Arial" pitchFamily="34" charset="0"/>
              </a:rPr>
              <a:t> </a:t>
            </a:r>
            <a:r>
              <a:rPr lang="en-US" sz="800" dirty="0" smtClean="0">
                <a:solidFill>
                  <a:srgbClr val="595959"/>
                </a:solidFill>
                <a:latin typeface="Arial" pitchFamily="34" charset="0"/>
              </a:rPr>
              <a:t>Autodesk </a:t>
            </a:r>
            <a:endParaRPr lang="en-US" sz="800" dirty="0">
              <a:solidFill>
                <a:srgbClr val="595959"/>
              </a:solidFill>
              <a:latin typeface="Arial" pitchFamily="34" charset="0"/>
            </a:endParaRPr>
          </a:p>
        </p:txBody>
      </p:sp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4572000" y="6573838"/>
            <a:ext cx="304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eaLnBrk="0" hangingPunct="0">
              <a:defRPr/>
            </a:pPr>
            <a:fld id="{2F7F3C68-C55B-4984-A69D-4A600E837BCA}" type="slidenum">
              <a:rPr lang="en-US" sz="800">
                <a:solidFill>
                  <a:srgbClr val="595959"/>
                </a:solidFill>
                <a:latin typeface="Arial" pitchFamily="34" charset="0"/>
              </a:rPr>
              <a:pPr eaLnBrk="0" hangingPunct="0">
                <a:defRPr/>
              </a:pPr>
              <a:t>‹#›</a:t>
            </a:fld>
            <a:endParaRPr lang="en-US" sz="800">
              <a:solidFill>
                <a:srgbClr val="595959"/>
              </a:solidFill>
              <a:latin typeface="Arial" pitchFamily="34" charset="0"/>
            </a:endParaRPr>
          </a:p>
        </p:txBody>
      </p:sp>
      <p:pic>
        <p:nvPicPr>
          <p:cNvPr id="6" name="Picture 9" descr="seg_black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43600" y="0"/>
            <a:ext cx="3200400" cy="685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2157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19088" y="3016250"/>
            <a:ext cx="4862512" cy="1327150"/>
          </a:xfrm>
        </p:spPr>
        <p:txBody>
          <a:bodyPr anchor="t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21572" name="Rectangle 4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319088" y="4495800"/>
            <a:ext cx="4862512" cy="838200"/>
          </a:xfrm>
        </p:spPr>
        <p:txBody>
          <a:bodyPr/>
          <a:lstStyle>
            <a:lvl1pPr>
              <a:lnSpc>
                <a:spcPct val="85000"/>
              </a:lnSpc>
              <a:defRPr>
                <a:solidFill>
                  <a:srgbClr val="00AADD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81763" y="136525"/>
            <a:ext cx="2052637" cy="63992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19088" y="136525"/>
            <a:ext cx="6010275" cy="639921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med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19088" y="1416050"/>
            <a:ext cx="4030662" cy="51196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02150" y="1416050"/>
            <a:ext cx="4032250" cy="51196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med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0547" name="Text Box 3"/>
          <p:cNvSpPr txBox="1">
            <a:spLocks noChangeArrowheads="1"/>
          </p:cNvSpPr>
          <p:nvPr/>
        </p:nvSpPr>
        <p:spPr bwMode="auto">
          <a:xfrm>
            <a:off x="319088" y="6573838"/>
            <a:ext cx="2209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eaLnBrk="0" hangingPunct="0">
              <a:defRPr/>
            </a:pPr>
            <a:r>
              <a:rPr lang="en-US" sz="800" dirty="0">
                <a:solidFill>
                  <a:srgbClr val="595959"/>
                </a:solidFill>
                <a:latin typeface="Arial" pitchFamily="34" charset="0"/>
              </a:rPr>
              <a:t>© </a:t>
            </a:r>
            <a:r>
              <a:rPr lang="en-US" sz="800" dirty="0" smtClean="0">
                <a:solidFill>
                  <a:srgbClr val="595959"/>
                </a:solidFill>
                <a:latin typeface="Arial" pitchFamily="34" charset="0"/>
              </a:rPr>
              <a:t>2009 </a:t>
            </a:r>
            <a:r>
              <a:rPr lang="en-US" sz="800" dirty="0">
                <a:solidFill>
                  <a:srgbClr val="595959"/>
                </a:solidFill>
                <a:latin typeface="Arial" pitchFamily="34" charset="0"/>
              </a:rPr>
              <a:t>Autodesk </a:t>
            </a:r>
          </a:p>
        </p:txBody>
      </p:sp>
      <p:sp>
        <p:nvSpPr>
          <p:cNvPr id="1027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319088" y="1416050"/>
            <a:ext cx="8215312" cy="5119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20549" name="Rectangle 5"/>
          <p:cNvSpPr>
            <a:spLocks noChangeArrowheads="1"/>
          </p:cNvSpPr>
          <p:nvPr/>
        </p:nvSpPr>
        <p:spPr bwMode="auto">
          <a:xfrm>
            <a:off x="4572000" y="6573838"/>
            <a:ext cx="304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eaLnBrk="0" hangingPunct="0">
              <a:defRPr/>
            </a:pPr>
            <a:fld id="{A3CE02EE-9F03-4F24-8745-9649D2126A76}" type="slidenum">
              <a:rPr lang="en-US" sz="800">
                <a:solidFill>
                  <a:srgbClr val="595959"/>
                </a:solidFill>
                <a:latin typeface="Arial" pitchFamily="34" charset="0"/>
              </a:rPr>
              <a:pPr eaLnBrk="0" hangingPunct="0">
                <a:defRPr/>
              </a:pPr>
              <a:t>‹#›</a:t>
            </a:fld>
            <a:endParaRPr lang="en-US" sz="800">
              <a:solidFill>
                <a:srgbClr val="595959"/>
              </a:solidFill>
              <a:latin typeface="Arial" pitchFamily="34" charset="0"/>
            </a:endParaRPr>
          </a:p>
        </p:txBody>
      </p:sp>
      <p:sp>
        <p:nvSpPr>
          <p:cNvPr id="1029" name="Rectangle 11"/>
          <p:cNvSpPr>
            <a:spLocks noGrp="1" noChangeArrowheads="1"/>
          </p:cNvSpPr>
          <p:nvPr>
            <p:ph type="title"/>
          </p:nvPr>
        </p:nvSpPr>
        <p:spPr bwMode="auto">
          <a:xfrm>
            <a:off x="319088" y="136525"/>
            <a:ext cx="8215312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pic>
        <p:nvPicPr>
          <p:cNvPr id="1030" name="Picture 13" descr="bar_only_black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8550275" y="0"/>
            <a:ext cx="593725" cy="685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med">
    <p:fade/>
  </p:transition>
  <p:txStyles>
    <p:titleStyle>
      <a:lvl1pPr algn="l" rtl="0" eaLnBrk="1" fontAlgn="base" hangingPunct="1">
        <a:lnSpc>
          <a:spcPct val="95000"/>
        </a:lnSpc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5000"/>
        </a:lnSpc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pitchFamily="34" charset="0"/>
        </a:defRPr>
      </a:lvl2pPr>
      <a:lvl3pPr algn="l" rtl="0" eaLnBrk="1" fontAlgn="base" hangingPunct="1">
        <a:lnSpc>
          <a:spcPct val="95000"/>
        </a:lnSpc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pitchFamily="34" charset="0"/>
        </a:defRPr>
      </a:lvl3pPr>
      <a:lvl4pPr algn="l" rtl="0" eaLnBrk="1" fontAlgn="base" hangingPunct="1">
        <a:lnSpc>
          <a:spcPct val="95000"/>
        </a:lnSpc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pitchFamily="34" charset="0"/>
        </a:defRPr>
      </a:lvl4pPr>
      <a:lvl5pPr algn="l" rtl="0" eaLnBrk="1" fontAlgn="base" hangingPunct="1">
        <a:lnSpc>
          <a:spcPct val="95000"/>
        </a:lnSpc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pitchFamily="34" charset="0"/>
        </a:defRPr>
      </a:lvl5pPr>
      <a:lvl6pPr marL="457200" algn="l" rtl="0" eaLnBrk="1" fontAlgn="base" hangingPunct="1">
        <a:lnSpc>
          <a:spcPct val="95000"/>
        </a:lnSpc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pitchFamily="34" charset="0"/>
        </a:defRPr>
      </a:lvl6pPr>
      <a:lvl7pPr marL="914400" algn="l" rtl="0" eaLnBrk="1" fontAlgn="base" hangingPunct="1">
        <a:lnSpc>
          <a:spcPct val="95000"/>
        </a:lnSpc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pitchFamily="34" charset="0"/>
        </a:defRPr>
      </a:lvl7pPr>
      <a:lvl8pPr marL="1371600" algn="l" rtl="0" eaLnBrk="1" fontAlgn="base" hangingPunct="1">
        <a:lnSpc>
          <a:spcPct val="95000"/>
        </a:lnSpc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pitchFamily="34" charset="0"/>
        </a:defRPr>
      </a:lvl8pPr>
      <a:lvl9pPr marL="1828800" algn="l" rtl="0" eaLnBrk="1" fontAlgn="base" hangingPunct="1">
        <a:lnSpc>
          <a:spcPct val="95000"/>
        </a:lnSpc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pitchFamily="34" charset="0"/>
        </a:defRPr>
      </a:lvl9pPr>
    </p:titleStyle>
    <p:bodyStyle>
      <a:lvl1pPr marL="342900" indent="-342900" algn="l" rtl="0" eaLnBrk="1" fontAlgn="base" hangingPunct="1">
        <a:spcBef>
          <a:spcPct val="15000"/>
        </a:spcBef>
        <a:spcAft>
          <a:spcPct val="15000"/>
        </a:spcAft>
        <a:buChar char="•"/>
        <a:defRPr sz="2400">
          <a:solidFill>
            <a:schemeClr val="bg1"/>
          </a:solidFill>
          <a:latin typeface="+mn-lt"/>
          <a:ea typeface="+mn-ea"/>
          <a:cs typeface="+mn-cs"/>
        </a:defRPr>
      </a:lvl1pPr>
      <a:lvl2pPr marL="347663" indent="-233363" algn="l" rtl="0" eaLnBrk="1" fontAlgn="base" hangingPunct="1">
        <a:spcBef>
          <a:spcPct val="15000"/>
        </a:spcBef>
        <a:spcAft>
          <a:spcPct val="15000"/>
        </a:spcAft>
        <a:buClr>
          <a:srgbClr val="00AADD"/>
        </a:buClr>
        <a:buSzPct val="80000"/>
        <a:buFont typeface="Wingdings" pitchFamily="2" charset="2"/>
        <a:buChar char="§"/>
        <a:defRPr sz="2000">
          <a:solidFill>
            <a:schemeClr val="bg1"/>
          </a:solidFill>
          <a:latin typeface="+mn-lt"/>
        </a:defRPr>
      </a:lvl2pPr>
      <a:lvl3pPr marL="690563" indent="-228600" algn="l" rtl="0" eaLnBrk="1" fontAlgn="base" hangingPunct="1">
        <a:spcBef>
          <a:spcPct val="15000"/>
        </a:spcBef>
        <a:spcAft>
          <a:spcPct val="15000"/>
        </a:spcAft>
        <a:buClr>
          <a:srgbClr val="00AADD"/>
        </a:buClr>
        <a:buSzPct val="80000"/>
        <a:buFont typeface="Wingdings" pitchFamily="2" charset="2"/>
        <a:buChar char="§"/>
        <a:defRPr sz="2000">
          <a:solidFill>
            <a:schemeClr val="bg1"/>
          </a:solidFill>
          <a:latin typeface="+mn-lt"/>
        </a:defRPr>
      </a:lvl3pPr>
      <a:lvl4pPr marL="977900" indent="-173038" algn="l" rtl="0" eaLnBrk="1" fontAlgn="base" hangingPunct="1">
        <a:spcBef>
          <a:spcPct val="0"/>
        </a:spcBef>
        <a:spcAft>
          <a:spcPct val="5000"/>
        </a:spcAft>
        <a:buClr>
          <a:schemeClr val="bg1"/>
        </a:buClr>
        <a:buSzPct val="80000"/>
        <a:buFont typeface="Wingdings" pitchFamily="2" charset="2"/>
        <a:buChar char="–"/>
        <a:defRPr sz="2000">
          <a:solidFill>
            <a:schemeClr val="bg1"/>
          </a:solidFill>
          <a:latin typeface="+mn-lt"/>
        </a:defRPr>
      </a:lvl4pPr>
      <a:lvl5pPr marL="1714500" indent="-228600" algn="l" rtl="0" eaLnBrk="1" fontAlgn="base" hangingPunct="1">
        <a:spcBef>
          <a:spcPct val="10000"/>
        </a:spcBef>
        <a:spcAft>
          <a:spcPct val="10000"/>
        </a:spcAft>
        <a:buClr>
          <a:schemeClr val="bg1"/>
        </a:buClr>
        <a:buSzPct val="80000"/>
        <a:buFont typeface="Wingdings" pitchFamily="2" charset="2"/>
        <a:buChar char="»"/>
        <a:defRPr sz="2000">
          <a:solidFill>
            <a:schemeClr val="bg1"/>
          </a:solidFill>
          <a:latin typeface="+mn-lt"/>
        </a:defRPr>
      </a:lvl5pPr>
      <a:lvl6pPr marL="2171700" indent="-228600" algn="l" rtl="0" eaLnBrk="1" fontAlgn="base" hangingPunct="1">
        <a:spcBef>
          <a:spcPct val="10000"/>
        </a:spcBef>
        <a:spcAft>
          <a:spcPct val="10000"/>
        </a:spcAft>
        <a:buClr>
          <a:schemeClr val="bg1"/>
        </a:buClr>
        <a:buSzPct val="80000"/>
        <a:buFont typeface="Wingdings" pitchFamily="2" charset="2"/>
        <a:defRPr sz="2000">
          <a:solidFill>
            <a:schemeClr val="bg1"/>
          </a:solidFill>
          <a:latin typeface="+mn-lt"/>
        </a:defRPr>
      </a:lvl6pPr>
      <a:lvl7pPr marL="2628900" indent="-228600" algn="l" rtl="0" eaLnBrk="1" fontAlgn="base" hangingPunct="1">
        <a:spcBef>
          <a:spcPct val="10000"/>
        </a:spcBef>
        <a:spcAft>
          <a:spcPct val="10000"/>
        </a:spcAft>
        <a:buClr>
          <a:schemeClr val="bg1"/>
        </a:buClr>
        <a:buSzPct val="80000"/>
        <a:buFont typeface="Wingdings" pitchFamily="2" charset="2"/>
        <a:defRPr sz="2000">
          <a:solidFill>
            <a:schemeClr val="bg1"/>
          </a:solidFill>
          <a:latin typeface="+mn-lt"/>
        </a:defRPr>
      </a:lvl7pPr>
      <a:lvl8pPr marL="3086100" indent="-228600" algn="l" rtl="0" eaLnBrk="1" fontAlgn="base" hangingPunct="1">
        <a:spcBef>
          <a:spcPct val="10000"/>
        </a:spcBef>
        <a:spcAft>
          <a:spcPct val="10000"/>
        </a:spcAft>
        <a:buClr>
          <a:schemeClr val="bg1"/>
        </a:buClr>
        <a:buSzPct val="80000"/>
        <a:buFont typeface="Wingdings" pitchFamily="2" charset="2"/>
        <a:defRPr sz="2000">
          <a:solidFill>
            <a:schemeClr val="bg1"/>
          </a:solidFill>
          <a:latin typeface="+mn-lt"/>
        </a:defRPr>
      </a:lvl8pPr>
      <a:lvl9pPr marL="3543300" indent="-228600" algn="l" rtl="0" eaLnBrk="1" fontAlgn="base" hangingPunct="1">
        <a:spcBef>
          <a:spcPct val="10000"/>
        </a:spcBef>
        <a:spcAft>
          <a:spcPct val="10000"/>
        </a:spcAft>
        <a:buClr>
          <a:schemeClr val="bg1"/>
        </a:buClr>
        <a:buSzPct val="80000"/>
        <a:buFont typeface="Wingdings" pitchFamily="2" charset="2"/>
        <a:defRPr sz="2000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CA" dirty="0" smtClean="0"/>
              <a:t>Introduction to Animation</a:t>
            </a:r>
            <a:endParaRPr lang="en-CA" dirty="0"/>
          </a:p>
        </p:txBody>
      </p:sp>
      <p:sp>
        <p:nvSpPr>
          <p:cNvPr id="3" name="Subtitle 2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r>
              <a:rPr lang="en-CA" dirty="0" smtClean="0"/>
              <a:t>3ds Webcast</a:t>
            </a:r>
          </a:p>
          <a:p>
            <a:r>
              <a:rPr lang="en-CA" dirty="0" smtClean="0"/>
              <a:t>Day 2</a:t>
            </a:r>
          </a:p>
          <a:p>
            <a:endParaRPr lang="en-CA" dirty="0" smtClean="0"/>
          </a:p>
          <a:p>
            <a:r>
              <a:rPr lang="en-CA" dirty="0" smtClean="0"/>
              <a:t>Stephen </a:t>
            </a:r>
            <a:r>
              <a:rPr lang="en-CA" dirty="0" err="1" smtClean="0"/>
              <a:t>taylor</a:t>
            </a:r>
            <a:endParaRPr lang="en-CA" dirty="0"/>
          </a:p>
        </p:txBody>
      </p:sp>
    </p:spTree>
  </p:cSld>
  <p:clrMapOvr>
    <a:masterClrMapping/>
  </p:clrMapOvr>
  <p:transition spd="med"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Grand-Daddy of all Classes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err="1" smtClean="0"/>
              <a:t>Animatable</a:t>
            </a:r>
            <a:endParaRPr lang="en-CA" dirty="0" smtClean="0"/>
          </a:p>
          <a:p>
            <a:pPr lvl="1"/>
            <a:r>
              <a:rPr lang="en-CA" dirty="0" smtClean="0"/>
              <a:t>Root of the class hierarchy for all Scene classes</a:t>
            </a:r>
          </a:p>
          <a:p>
            <a:pPr lvl="1"/>
            <a:endParaRPr lang="en-CA" dirty="0" smtClean="0"/>
          </a:p>
          <a:p>
            <a:r>
              <a:rPr lang="en-CA" dirty="0" smtClean="0"/>
              <a:t>What does it do?</a:t>
            </a:r>
          </a:p>
          <a:p>
            <a:pPr lvl="1"/>
            <a:r>
              <a:rPr lang="en-CA" dirty="0" smtClean="0"/>
              <a:t>Provides interfaces common to all Max scene classes</a:t>
            </a:r>
          </a:p>
          <a:p>
            <a:pPr lvl="2"/>
            <a:r>
              <a:rPr lang="en-CA" dirty="0" smtClean="0"/>
              <a:t>Simple state (flags)</a:t>
            </a:r>
          </a:p>
          <a:p>
            <a:pPr lvl="2"/>
            <a:r>
              <a:rPr lang="en-CA" dirty="0" smtClean="0"/>
              <a:t>Parameters</a:t>
            </a:r>
          </a:p>
          <a:p>
            <a:pPr lvl="2"/>
            <a:r>
              <a:rPr lang="en-CA" dirty="0" smtClean="0"/>
              <a:t>Class Id’s</a:t>
            </a:r>
          </a:p>
        </p:txBody>
      </p:sp>
    </p:spTree>
  </p:cSld>
  <p:clrMapOvr>
    <a:masterClrMapping/>
  </p:clrMapOvr>
  <p:transition spd="med"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Grand-Daddy of all Classes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dirty="0" err="1" smtClean="0"/>
              <a:t>Animatable</a:t>
            </a:r>
            <a:endParaRPr lang="en-CA" dirty="0" smtClean="0"/>
          </a:p>
          <a:p>
            <a:pPr lvl="1"/>
            <a:r>
              <a:rPr lang="en-CA" dirty="0" smtClean="0"/>
              <a:t>Root of the class hierarchy for all Scene classes</a:t>
            </a:r>
          </a:p>
          <a:p>
            <a:pPr lvl="1"/>
            <a:endParaRPr lang="en-CA" dirty="0" smtClean="0"/>
          </a:p>
          <a:p>
            <a:r>
              <a:rPr lang="en-CA" dirty="0" smtClean="0"/>
              <a:t>What does it do?</a:t>
            </a:r>
          </a:p>
          <a:p>
            <a:pPr lvl="1"/>
            <a:r>
              <a:rPr lang="en-CA" dirty="0" smtClean="0"/>
              <a:t>Provides interfaces common to all Max scene classes</a:t>
            </a:r>
          </a:p>
          <a:p>
            <a:pPr lvl="2"/>
            <a:r>
              <a:rPr lang="en-CA" dirty="0" smtClean="0"/>
              <a:t>Simple state (flags)</a:t>
            </a:r>
          </a:p>
          <a:p>
            <a:pPr lvl="2"/>
            <a:r>
              <a:rPr lang="en-CA" dirty="0" smtClean="0"/>
              <a:t>Parameters</a:t>
            </a:r>
          </a:p>
          <a:p>
            <a:pPr lvl="2"/>
            <a:r>
              <a:rPr lang="en-CA" dirty="0" smtClean="0"/>
              <a:t>Class Id’s</a:t>
            </a:r>
          </a:p>
          <a:p>
            <a:pPr lvl="2"/>
            <a:endParaRPr lang="en-CA" dirty="0" smtClean="0"/>
          </a:p>
          <a:p>
            <a:r>
              <a:rPr lang="en-CA" dirty="0" smtClean="0"/>
              <a:t>What does it NOT do?</a:t>
            </a:r>
          </a:p>
          <a:p>
            <a:pPr lvl="1"/>
            <a:r>
              <a:rPr lang="en-CA" dirty="0" smtClean="0"/>
              <a:t>It doesn’t provide any specific computational functionality</a:t>
            </a:r>
          </a:p>
          <a:p>
            <a:pPr lvl="1"/>
            <a:r>
              <a:rPr lang="en-CA" dirty="0" smtClean="0"/>
              <a:t>No real way to check if the class is ‘animated’ or not</a:t>
            </a:r>
          </a:p>
        </p:txBody>
      </p:sp>
    </p:spTree>
  </p:cSld>
  <p:clrMapOvr>
    <a:masterClrMapping/>
  </p:clrMapOvr>
  <p:transition spd="med"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Will the real </a:t>
            </a:r>
            <a:r>
              <a:rPr lang="en-CA" dirty="0" err="1" smtClean="0"/>
              <a:t>Anim</a:t>
            </a:r>
            <a:r>
              <a:rPr lang="en-CA" dirty="0" smtClean="0"/>
              <a:t> Class Please Stand Up?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 dirty="0" smtClean="0"/>
          </a:p>
          <a:p>
            <a:r>
              <a:rPr lang="en-CA" dirty="0" smtClean="0"/>
              <a:t>Although all classes are ‘technically’ </a:t>
            </a:r>
            <a:r>
              <a:rPr lang="en-CA" dirty="0" err="1" smtClean="0"/>
              <a:t>animatable</a:t>
            </a:r>
            <a:r>
              <a:rPr lang="en-CA" dirty="0" smtClean="0"/>
              <a:t>, sooner or later a class has to compute a numerical value</a:t>
            </a:r>
            <a:endParaRPr lang="en-CA" dirty="0"/>
          </a:p>
        </p:txBody>
      </p:sp>
    </p:spTree>
  </p:cSld>
  <p:clrMapOvr>
    <a:masterClrMapping/>
  </p:clrMapOvr>
  <p:transition spd="med"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Will the real </a:t>
            </a:r>
            <a:r>
              <a:rPr lang="en-CA" dirty="0" err="1" smtClean="0"/>
              <a:t>Anim</a:t>
            </a:r>
            <a:r>
              <a:rPr lang="en-CA" dirty="0" smtClean="0"/>
              <a:t> Class Please Stand Up?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 dirty="0" smtClean="0"/>
          </a:p>
          <a:p>
            <a:pPr>
              <a:buNone/>
            </a:pPr>
            <a:endParaRPr lang="en-CA" dirty="0" smtClean="0"/>
          </a:p>
          <a:p>
            <a:pPr>
              <a:buNone/>
            </a:pPr>
            <a:endParaRPr lang="en-CA" dirty="0" smtClean="0"/>
          </a:p>
          <a:p>
            <a:r>
              <a:rPr lang="en-CA" sz="9600" dirty="0" smtClean="0"/>
              <a:t>Control</a:t>
            </a:r>
            <a:endParaRPr lang="en-CA" sz="2800" dirty="0" smtClean="0"/>
          </a:p>
        </p:txBody>
      </p:sp>
    </p:spTree>
  </p:cSld>
  <p:clrMapOvr>
    <a:masterClrMapping/>
  </p:clrMapOvr>
  <p:transition spd="med"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Will the real </a:t>
            </a:r>
            <a:r>
              <a:rPr lang="en-CA" dirty="0" err="1" smtClean="0"/>
              <a:t>Anim</a:t>
            </a:r>
            <a:r>
              <a:rPr lang="en-CA" dirty="0" smtClean="0"/>
              <a:t> Class Please Stand Up?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CA" dirty="0" smtClean="0"/>
          </a:p>
          <a:p>
            <a:pPr>
              <a:buNone/>
            </a:pPr>
            <a:endParaRPr lang="en-CA" dirty="0" smtClean="0"/>
          </a:p>
          <a:p>
            <a:pPr>
              <a:spcBef>
                <a:spcPts val="648"/>
              </a:spcBef>
              <a:buFont typeface="Wingdings 2"/>
              <a:buChar char=""/>
            </a:pPr>
            <a:r>
              <a:rPr lang="en-CA" sz="9600" dirty="0" smtClean="0"/>
              <a:t>Control(</a:t>
            </a:r>
            <a:r>
              <a:rPr lang="en-CA" sz="9600" dirty="0" err="1" smtClean="0"/>
              <a:t>ler</a:t>
            </a:r>
            <a:r>
              <a:rPr lang="en-CA" sz="9600" dirty="0" smtClean="0"/>
              <a:t>)</a:t>
            </a:r>
            <a:r>
              <a:rPr lang="en-CA" sz="2800" dirty="0" smtClean="0"/>
              <a:t> </a:t>
            </a:r>
          </a:p>
          <a:p>
            <a:endParaRPr lang="en-CA" sz="2800" dirty="0" smtClean="0"/>
          </a:p>
          <a:p>
            <a:r>
              <a:rPr lang="en-CA" sz="2800" dirty="0" smtClean="0"/>
              <a:t>derives (indirectly) from </a:t>
            </a:r>
            <a:r>
              <a:rPr lang="en-CA" sz="2800" dirty="0" err="1" smtClean="0"/>
              <a:t>Animatable</a:t>
            </a:r>
            <a:endParaRPr lang="en-CA" sz="2800" dirty="0" smtClean="0"/>
          </a:p>
          <a:p>
            <a:endParaRPr lang="en-CA" sz="2800" dirty="0" smtClean="0"/>
          </a:p>
        </p:txBody>
      </p:sp>
    </p:spTree>
  </p:cSld>
  <p:clrMapOvr>
    <a:masterClrMapping/>
  </p:clrMapOvr>
  <p:transition spd="med"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How to make 1 == 2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 dirty="0" smtClean="0"/>
          </a:p>
          <a:p>
            <a:r>
              <a:rPr lang="en-CA" dirty="0" smtClean="0"/>
              <a:t>Control is a “base” class</a:t>
            </a:r>
          </a:p>
          <a:p>
            <a:pPr lvl="1"/>
            <a:endParaRPr lang="en-CA" dirty="0" smtClean="0"/>
          </a:p>
          <a:p>
            <a:pPr lvl="1"/>
            <a:endParaRPr lang="en-CA" dirty="0" smtClean="0"/>
          </a:p>
          <a:p>
            <a:r>
              <a:rPr lang="en-CA" dirty="0" smtClean="0"/>
              <a:t>Supports various value types</a:t>
            </a:r>
          </a:p>
          <a:p>
            <a:pPr lvl="1"/>
            <a:endParaRPr lang="en-CA" dirty="0" smtClean="0"/>
          </a:p>
          <a:p>
            <a:pPr lvl="1"/>
            <a:endParaRPr lang="en-CA" dirty="0" smtClean="0"/>
          </a:p>
          <a:p>
            <a:r>
              <a:rPr lang="en-CA" dirty="0" smtClean="0"/>
              <a:t>Get/Set values</a:t>
            </a:r>
          </a:p>
        </p:txBody>
      </p:sp>
    </p:spTree>
  </p:cSld>
  <p:clrMapOvr>
    <a:masterClrMapping/>
  </p:clrMapOvr>
  <p:transition spd="med"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How to make 1 == 2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 dirty="0" smtClean="0"/>
          </a:p>
          <a:p>
            <a:r>
              <a:rPr lang="en-CA" dirty="0" smtClean="0"/>
              <a:t>Control is a “base” class</a:t>
            </a:r>
          </a:p>
          <a:p>
            <a:pPr lvl="1"/>
            <a:r>
              <a:rPr lang="en-CA" dirty="0" smtClean="0"/>
              <a:t>Which means – of course that we can plug it!</a:t>
            </a:r>
          </a:p>
          <a:p>
            <a:pPr lvl="1"/>
            <a:endParaRPr lang="en-CA" dirty="0" smtClean="0"/>
          </a:p>
          <a:p>
            <a:r>
              <a:rPr lang="en-CA" dirty="0" smtClean="0"/>
              <a:t>Supports various value types</a:t>
            </a:r>
          </a:p>
          <a:p>
            <a:pPr lvl="1"/>
            <a:endParaRPr lang="en-CA" dirty="0" smtClean="0"/>
          </a:p>
          <a:p>
            <a:pPr lvl="1"/>
            <a:endParaRPr lang="en-CA" dirty="0" smtClean="0"/>
          </a:p>
          <a:p>
            <a:r>
              <a:rPr lang="en-CA" dirty="0" smtClean="0"/>
              <a:t>Get/Set values</a:t>
            </a:r>
          </a:p>
        </p:txBody>
      </p:sp>
    </p:spTree>
  </p:cSld>
  <p:clrMapOvr>
    <a:masterClrMapping/>
  </p:clrMapOvr>
  <p:transition spd="med"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How to make 1 == 2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 dirty="0" smtClean="0"/>
          </a:p>
          <a:p>
            <a:r>
              <a:rPr lang="en-CA" dirty="0" smtClean="0"/>
              <a:t>Control is a “base” class</a:t>
            </a:r>
          </a:p>
          <a:p>
            <a:pPr lvl="1"/>
            <a:r>
              <a:rPr lang="en-CA" dirty="0" smtClean="0"/>
              <a:t>Which means – of course that we can plug it!</a:t>
            </a:r>
          </a:p>
          <a:p>
            <a:pPr lvl="1"/>
            <a:endParaRPr lang="en-CA" dirty="0" smtClean="0"/>
          </a:p>
          <a:p>
            <a:r>
              <a:rPr lang="en-CA" dirty="0" smtClean="0"/>
              <a:t>Supports various value types</a:t>
            </a:r>
          </a:p>
          <a:p>
            <a:pPr lvl="1"/>
            <a:r>
              <a:rPr lang="en-CA" dirty="0" smtClean="0"/>
              <a:t>Float, Position, Matrix3, Color, etc</a:t>
            </a:r>
          </a:p>
          <a:p>
            <a:pPr lvl="1"/>
            <a:endParaRPr lang="en-CA" dirty="0" smtClean="0"/>
          </a:p>
          <a:p>
            <a:r>
              <a:rPr lang="en-CA" dirty="0" smtClean="0"/>
              <a:t>Get/Set values</a:t>
            </a:r>
          </a:p>
          <a:p>
            <a:pPr lvl="1"/>
            <a:endParaRPr lang="en-CA" dirty="0" smtClean="0"/>
          </a:p>
        </p:txBody>
      </p:sp>
    </p:spTree>
  </p:cSld>
  <p:clrMapOvr>
    <a:masterClrMapping/>
  </p:clrMapOvr>
  <p:transition spd="med"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How to make 1 == 2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 dirty="0" smtClean="0"/>
          </a:p>
          <a:p>
            <a:r>
              <a:rPr lang="en-CA" dirty="0" smtClean="0"/>
              <a:t>Control is a “base” class</a:t>
            </a:r>
          </a:p>
          <a:p>
            <a:pPr lvl="1"/>
            <a:r>
              <a:rPr lang="en-CA" dirty="0" smtClean="0"/>
              <a:t>Which means – of course that we can plug it!</a:t>
            </a:r>
          </a:p>
          <a:p>
            <a:pPr lvl="1"/>
            <a:endParaRPr lang="en-CA" dirty="0" smtClean="0"/>
          </a:p>
          <a:p>
            <a:r>
              <a:rPr lang="en-CA" dirty="0" smtClean="0"/>
              <a:t>Supports various value types</a:t>
            </a:r>
          </a:p>
          <a:p>
            <a:pPr lvl="1"/>
            <a:r>
              <a:rPr lang="en-CA" dirty="0" smtClean="0"/>
              <a:t>Float, Position, Matrix3, Color, etc</a:t>
            </a:r>
          </a:p>
          <a:p>
            <a:pPr lvl="1"/>
            <a:endParaRPr lang="en-CA" dirty="0" smtClean="0"/>
          </a:p>
          <a:p>
            <a:r>
              <a:rPr lang="en-CA" dirty="0" smtClean="0"/>
              <a:t>Get/Set values</a:t>
            </a:r>
          </a:p>
          <a:p>
            <a:pPr lvl="1"/>
            <a:r>
              <a:rPr lang="en-CA" dirty="0" smtClean="0"/>
              <a:t>::</a:t>
            </a:r>
            <a:r>
              <a:rPr lang="en-CA" dirty="0" err="1" smtClean="0"/>
              <a:t>GetValue</a:t>
            </a:r>
            <a:r>
              <a:rPr lang="en-CA" dirty="0" smtClean="0"/>
              <a:t>    ::</a:t>
            </a:r>
            <a:r>
              <a:rPr lang="en-CA" dirty="0" err="1" smtClean="0"/>
              <a:t>SetValue</a:t>
            </a:r>
            <a:endParaRPr lang="en-CA" dirty="0" smtClean="0"/>
          </a:p>
        </p:txBody>
      </p:sp>
    </p:spTree>
  </p:cSld>
  <p:clrMapOvr>
    <a:masterClrMapping/>
  </p:clrMapOvr>
  <p:transition spd="med"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Differentiating yourself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 dirty="0" smtClean="0"/>
          </a:p>
          <a:p>
            <a:endParaRPr lang="en-CA" dirty="0" smtClean="0"/>
          </a:p>
          <a:p>
            <a:r>
              <a:rPr lang="en-CA" dirty="0" err="1" smtClean="0"/>
              <a:t>SuperClassID</a:t>
            </a:r>
            <a:endParaRPr lang="en-CA" dirty="0" smtClean="0"/>
          </a:p>
          <a:p>
            <a:pPr lvl="1"/>
            <a:r>
              <a:rPr lang="en-CA" dirty="0" smtClean="0"/>
              <a:t>CTRL_FLOAT_CLASS_ID</a:t>
            </a:r>
          </a:p>
          <a:p>
            <a:pPr lvl="1"/>
            <a:r>
              <a:rPr lang="en-CA" dirty="0" smtClean="0"/>
              <a:t>CTRL_POSITION_CLASS_ID</a:t>
            </a:r>
          </a:p>
          <a:p>
            <a:pPr lvl="1"/>
            <a:r>
              <a:rPr lang="en-CA" dirty="0" smtClean="0"/>
              <a:t>CTRL_COLOR_CLASS_ID</a:t>
            </a:r>
            <a:endParaRPr lang="en-CA" dirty="0"/>
          </a:p>
        </p:txBody>
      </p:sp>
    </p:spTree>
  </p:cSld>
  <p:clrMapOvr>
    <a:masterClrMapping/>
  </p:clrMapOvr>
  <p:transition spd="med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Creating </a:t>
            </a:r>
            <a:r>
              <a:rPr lang="en-CA" dirty="0" err="1" smtClean="0"/>
              <a:t>Plugins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Write From Scratch</a:t>
            </a:r>
          </a:p>
          <a:p>
            <a:pPr lvl="1"/>
            <a:endParaRPr lang="en-CA" dirty="0" smtClean="0"/>
          </a:p>
          <a:p>
            <a:endParaRPr lang="en-CA" dirty="0" smtClean="0"/>
          </a:p>
          <a:p>
            <a:r>
              <a:rPr lang="en-CA" dirty="0" smtClean="0"/>
              <a:t>Use </a:t>
            </a:r>
            <a:r>
              <a:rPr lang="en-CA" dirty="0" err="1" smtClean="0"/>
              <a:t>Plugin</a:t>
            </a:r>
            <a:r>
              <a:rPr lang="en-CA" dirty="0" smtClean="0"/>
              <a:t> Wizard</a:t>
            </a:r>
          </a:p>
          <a:p>
            <a:pPr lvl="1"/>
            <a:endParaRPr lang="en-CA" dirty="0" smtClean="0"/>
          </a:p>
          <a:p>
            <a:pPr lvl="1"/>
            <a:endParaRPr lang="en-CA" dirty="0" smtClean="0"/>
          </a:p>
          <a:p>
            <a:endParaRPr lang="en-CA" dirty="0" smtClean="0"/>
          </a:p>
          <a:p>
            <a:r>
              <a:rPr lang="en-CA" dirty="0" smtClean="0"/>
              <a:t>Copy/Modify Existing </a:t>
            </a:r>
            <a:r>
              <a:rPr lang="en-CA" dirty="0" err="1" smtClean="0"/>
              <a:t>Plugin</a:t>
            </a:r>
            <a:endParaRPr lang="en-CA" dirty="0" smtClean="0"/>
          </a:p>
        </p:txBody>
      </p:sp>
    </p:spTree>
  </p:cSld>
  <p:clrMapOvr>
    <a:masterClrMapping/>
  </p:clrMapOvr>
  <p:transition spd="med"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Differentiating yourself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2">
              <a:buNone/>
            </a:pPr>
            <a:r>
              <a:rPr lang="en-CA" dirty="0" err="1" smtClean="0"/>
              <a:t>GetSetMethod</a:t>
            </a:r>
            <a:r>
              <a:rPr lang="en-CA" dirty="0" smtClean="0"/>
              <a:t>                            ABSOLUTE              RELATIVE</a:t>
            </a:r>
          </a:p>
          <a:p>
            <a:endParaRPr lang="en-CA" dirty="0" smtClean="0"/>
          </a:p>
          <a:p>
            <a:r>
              <a:rPr lang="en-CA" dirty="0" err="1" smtClean="0"/>
              <a:t>SuperClassID</a:t>
            </a:r>
            <a:endParaRPr lang="en-CA" dirty="0" smtClean="0"/>
          </a:p>
          <a:p>
            <a:pPr lvl="1"/>
            <a:r>
              <a:rPr lang="en-CA" dirty="0" smtClean="0"/>
              <a:t>CTRL_FLOAT_CLASS_ID</a:t>
            </a:r>
          </a:p>
          <a:p>
            <a:pPr lvl="1"/>
            <a:r>
              <a:rPr lang="en-CA" dirty="0" smtClean="0"/>
              <a:t>CTRL_POSITION_CLASS_ID</a:t>
            </a:r>
          </a:p>
          <a:p>
            <a:pPr lvl="1"/>
            <a:r>
              <a:rPr lang="en-CA" dirty="0" smtClean="0"/>
              <a:t>CTRL_POINT3_CLASS_ID</a:t>
            </a:r>
            <a:endParaRPr lang="en-CA" dirty="0"/>
          </a:p>
        </p:txBody>
      </p:sp>
      <p:sp>
        <p:nvSpPr>
          <p:cNvPr id="4" name="TextBox 3"/>
          <p:cNvSpPr txBox="1"/>
          <p:nvPr/>
        </p:nvSpPr>
        <p:spPr>
          <a:xfrm>
            <a:off x="5105400" y="2895600"/>
            <a:ext cx="10668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200" dirty="0" smtClean="0">
                <a:solidFill>
                  <a:schemeClr val="bg1"/>
                </a:solidFill>
              </a:rPr>
              <a:t>float</a:t>
            </a:r>
          </a:p>
          <a:p>
            <a:r>
              <a:rPr lang="en-CA" sz="2200" dirty="0" smtClean="0">
                <a:solidFill>
                  <a:schemeClr val="bg1"/>
                </a:solidFill>
              </a:rPr>
              <a:t>Point3</a:t>
            </a:r>
          </a:p>
          <a:p>
            <a:r>
              <a:rPr lang="en-CA" sz="2200" dirty="0" smtClean="0">
                <a:solidFill>
                  <a:schemeClr val="bg1"/>
                </a:solidFill>
              </a:rPr>
              <a:t>Point3</a:t>
            </a:r>
            <a:br>
              <a:rPr lang="en-CA" sz="2200" dirty="0" smtClean="0">
                <a:solidFill>
                  <a:schemeClr val="bg1"/>
                </a:solidFill>
              </a:rPr>
            </a:br>
            <a:endParaRPr lang="en-CA" sz="2200" dirty="0" smtClean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239000" y="2895600"/>
            <a:ext cx="13716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200" dirty="0" smtClean="0">
                <a:solidFill>
                  <a:schemeClr val="bg1"/>
                </a:solidFill>
              </a:rPr>
              <a:t>float</a:t>
            </a:r>
          </a:p>
          <a:p>
            <a:r>
              <a:rPr lang="en-CA" sz="2200" dirty="0" smtClean="0">
                <a:solidFill>
                  <a:schemeClr val="bg1"/>
                </a:solidFill>
              </a:rPr>
              <a:t>Matrix3</a:t>
            </a:r>
          </a:p>
          <a:p>
            <a:r>
              <a:rPr lang="en-CA" sz="2200" dirty="0" smtClean="0">
                <a:solidFill>
                  <a:schemeClr val="bg1"/>
                </a:solidFill>
              </a:rPr>
              <a:t>Point3</a:t>
            </a:r>
            <a:br>
              <a:rPr lang="en-CA" sz="2200" dirty="0" smtClean="0">
                <a:solidFill>
                  <a:schemeClr val="bg1"/>
                </a:solidFill>
              </a:rPr>
            </a:br>
            <a:endParaRPr lang="en-CA" sz="2200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med">
    <p:fad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Get/Set Value...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2">
              <a:buNone/>
            </a:pPr>
            <a:r>
              <a:rPr lang="en-CA" dirty="0" smtClean="0"/>
              <a:t> </a:t>
            </a:r>
          </a:p>
          <a:p>
            <a:pPr lvl="2"/>
            <a:endParaRPr lang="en-CA" dirty="0" smtClean="0"/>
          </a:p>
          <a:p>
            <a:pPr lvl="2"/>
            <a:r>
              <a:rPr lang="en-CA" dirty="0" err="1" smtClean="0"/>
              <a:t>GetValue</a:t>
            </a:r>
            <a:r>
              <a:rPr lang="en-CA" dirty="0" smtClean="0"/>
              <a:t>(</a:t>
            </a:r>
            <a:r>
              <a:rPr lang="en-CA" dirty="0" err="1" smtClean="0"/>
              <a:t>TimeValue</a:t>
            </a:r>
            <a:r>
              <a:rPr lang="en-CA" dirty="0" smtClean="0"/>
              <a:t> t,</a:t>
            </a:r>
            <a:br>
              <a:rPr lang="en-CA" dirty="0" smtClean="0"/>
            </a:br>
            <a:r>
              <a:rPr lang="en-CA" dirty="0" smtClean="0"/>
              <a:t>		 void* value,</a:t>
            </a:r>
            <a:br>
              <a:rPr lang="en-CA" dirty="0" smtClean="0"/>
            </a:br>
            <a:r>
              <a:rPr lang="en-CA" dirty="0" smtClean="0"/>
              <a:t>		 Interval valid,</a:t>
            </a:r>
            <a:br>
              <a:rPr lang="en-CA" dirty="0" smtClean="0"/>
            </a:br>
            <a:r>
              <a:rPr lang="en-CA" dirty="0" smtClean="0"/>
              <a:t>		 </a:t>
            </a:r>
            <a:r>
              <a:rPr lang="en-CA" dirty="0" err="1" smtClean="0"/>
              <a:t>GetSetMethod</a:t>
            </a:r>
            <a:r>
              <a:rPr lang="en-CA" dirty="0" smtClean="0"/>
              <a:t> method); </a:t>
            </a:r>
          </a:p>
          <a:p>
            <a:pPr lvl="2"/>
            <a:endParaRPr lang="en-CA" dirty="0" smtClean="0"/>
          </a:p>
          <a:p>
            <a:pPr lvl="2"/>
            <a:r>
              <a:rPr lang="en-CA" dirty="0" smtClean="0"/>
              <a:t> </a:t>
            </a:r>
            <a:r>
              <a:rPr lang="en-CA" dirty="0" err="1" smtClean="0"/>
              <a:t>SetValue</a:t>
            </a:r>
            <a:r>
              <a:rPr lang="en-CA" dirty="0" smtClean="0"/>
              <a:t>(</a:t>
            </a:r>
            <a:r>
              <a:rPr lang="en-CA" dirty="0" err="1" smtClean="0"/>
              <a:t>TimeValue</a:t>
            </a:r>
            <a:r>
              <a:rPr lang="en-CA" dirty="0" smtClean="0"/>
              <a:t> t,</a:t>
            </a:r>
            <a:br>
              <a:rPr lang="en-CA" dirty="0" smtClean="0"/>
            </a:br>
            <a:r>
              <a:rPr lang="en-CA" dirty="0" smtClean="0"/>
              <a:t>		 void* value,</a:t>
            </a:r>
            <a:br>
              <a:rPr lang="en-CA" dirty="0" smtClean="0"/>
            </a:br>
            <a:r>
              <a:rPr lang="en-CA" dirty="0" smtClean="0"/>
              <a:t>		 </a:t>
            </a:r>
            <a:r>
              <a:rPr lang="en-CA" dirty="0" err="1" smtClean="0"/>
              <a:t>int</a:t>
            </a:r>
            <a:r>
              <a:rPr lang="en-CA" dirty="0" smtClean="0"/>
              <a:t> commit,</a:t>
            </a:r>
            <a:br>
              <a:rPr lang="en-CA" dirty="0" smtClean="0"/>
            </a:br>
            <a:r>
              <a:rPr lang="en-CA" dirty="0" smtClean="0"/>
              <a:t>		 </a:t>
            </a:r>
            <a:r>
              <a:rPr lang="en-CA" dirty="0" err="1" smtClean="0"/>
              <a:t>GetSetMethod</a:t>
            </a:r>
            <a:r>
              <a:rPr lang="en-CA" dirty="0" smtClean="0"/>
              <a:t> method); </a:t>
            </a:r>
          </a:p>
          <a:p>
            <a:pPr lvl="2"/>
            <a:endParaRPr lang="en-CA" dirty="0"/>
          </a:p>
        </p:txBody>
      </p:sp>
    </p:spTree>
  </p:cSld>
  <p:clrMapOvr>
    <a:masterClrMapping/>
  </p:clrMapOvr>
  <p:transition spd="med">
    <p:fad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A Matter of Time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 dirty="0" smtClean="0"/>
          </a:p>
          <a:p>
            <a:r>
              <a:rPr lang="en-CA" dirty="0" err="1" smtClean="0"/>
              <a:t>Maxs</a:t>
            </a:r>
            <a:r>
              <a:rPr lang="en-CA" dirty="0" smtClean="0"/>
              <a:t>’ time unit is called a Tick</a:t>
            </a:r>
          </a:p>
          <a:p>
            <a:pPr lvl="1"/>
            <a:r>
              <a:rPr lang="en-CA" dirty="0" smtClean="0"/>
              <a:t>1 Tick = 1 / 4800 second</a:t>
            </a:r>
          </a:p>
          <a:p>
            <a:pPr lvl="1"/>
            <a:endParaRPr lang="en-CA" dirty="0" smtClean="0"/>
          </a:p>
          <a:p>
            <a:r>
              <a:rPr lang="en-CA" dirty="0" smtClean="0"/>
              <a:t>Ticks are counted by a </a:t>
            </a:r>
            <a:r>
              <a:rPr lang="en-CA" dirty="0" err="1" smtClean="0"/>
              <a:t>TimeValue</a:t>
            </a:r>
            <a:endParaRPr lang="en-CA" dirty="0" smtClean="0"/>
          </a:p>
          <a:p>
            <a:pPr lvl="1"/>
            <a:r>
              <a:rPr lang="en-CA" dirty="0" err="1" smtClean="0"/>
              <a:t>typedef</a:t>
            </a:r>
            <a:r>
              <a:rPr lang="en-CA" dirty="0" smtClean="0"/>
              <a:t> </a:t>
            </a:r>
            <a:r>
              <a:rPr lang="en-CA" dirty="0" err="1" smtClean="0"/>
              <a:t>TimeValue</a:t>
            </a:r>
            <a:r>
              <a:rPr lang="en-CA" dirty="0" smtClean="0"/>
              <a:t> </a:t>
            </a:r>
            <a:r>
              <a:rPr lang="en-CA" dirty="0" err="1" smtClean="0"/>
              <a:t>int</a:t>
            </a:r>
            <a:endParaRPr lang="en-CA" dirty="0" smtClean="0"/>
          </a:p>
          <a:p>
            <a:pPr lvl="1"/>
            <a:endParaRPr lang="en-CA" dirty="0" smtClean="0"/>
          </a:p>
          <a:p>
            <a:r>
              <a:rPr lang="en-CA" dirty="0" smtClean="0"/>
              <a:t>All times passed in Max are in Tick</a:t>
            </a:r>
          </a:p>
          <a:p>
            <a:pPr lvl="1"/>
            <a:r>
              <a:rPr lang="en-CA" dirty="0" smtClean="0"/>
              <a:t>Not seconds, not frames...</a:t>
            </a:r>
          </a:p>
        </p:txBody>
      </p:sp>
    </p:spTree>
  </p:cSld>
  <p:clrMapOvr>
    <a:masterClrMapping/>
  </p:clrMapOvr>
  <p:transition spd="med">
    <p:fad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To Key, or Not To Key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err="1" smtClean="0"/>
              <a:t>KeyFrame</a:t>
            </a:r>
            <a:r>
              <a:rPr lang="en-CA" dirty="0" smtClean="0"/>
              <a:t> Animations</a:t>
            </a:r>
          </a:p>
          <a:p>
            <a:pPr lvl="1"/>
            <a:endParaRPr lang="en-CA" dirty="0" smtClean="0"/>
          </a:p>
          <a:p>
            <a:pPr lvl="2"/>
            <a:endParaRPr lang="en-CA" dirty="0" smtClean="0"/>
          </a:p>
          <a:p>
            <a:pPr lvl="1"/>
            <a:endParaRPr lang="en-CA" dirty="0" smtClean="0"/>
          </a:p>
          <a:p>
            <a:pPr lvl="1"/>
            <a:endParaRPr lang="en-CA" dirty="0" smtClean="0"/>
          </a:p>
          <a:p>
            <a:endParaRPr lang="en-CA" dirty="0" smtClean="0"/>
          </a:p>
          <a:p>
            <a:r>
              <a:rPr lang="en-CA" dirty="0" smtClean="0"/>
              <a:t>Parametric Animation</a:t>
            </a:r>
          </a:p>
          <a:p>
            <a:pPr lvl="1"/>
            <a:endParaRPr lang="en-CA" dirty="0" smtClean="0"/>
          </a:p>
          <a:p>
            <a:pPr lvl="1"/>
            <a:endParaRPr lang="en-CA" dirty="0" smtClean="0"/>
          </a:p>
          <a:p>
            <a:pPr lvl="1"/>
            <a:endParaRPr lang="en-CA" dirty="0"/>
          </a:p>
        </p:txBody>
      </p:sp>
    </p:spTree>
  </p:cSld>
  <p:clrMapOvr>
    <a:masterClrMapping/>
  </p:clrMapOvr>
  <p:transition spd="med">
    <p:fad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To Key, or Not To Key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err="1" smtClean="0"/>
              <a:t>KeyFrame</a:t>
            </a:r>
            <a:r>
              <a:rPr lang="en-CA" dirty="0" smtClean="0"/>
              <a:t> Animations</a:t>
            </a:r>
          </a:p>
          <a:p>
            <a:pPr lvl="1"/>
            <a:r>
              <a:rPr lang="en-CA" dirty="0" smtClean="0"/>
              <a:t>Interpolate between user-defined values</a:t>
            </a:r>
          </a:p>
          <a:p>
            <a:pPr lvl="2"/>
            <a:r>
              <a:rPr lang="en-CA" dirty="0" smtClean="0"/>
              <a:t>Bezier, Linear, Step</a:t>
            </a:r>
          </a:p>
          <a:p>
            <a:pPr lvl="1"/>
            <a:r>
              <a:rPr lang="en-CA" dirty="0" smtClean="0"/>
              <a:t>Can be exported</a:t>
            </a:r>
          </a:p>
          <a:p>
            <a:pPr lvl="1"/>
            <a:r>
              <a:rPr lang="en-CA" dirty="0" smtClean="0"/>
              <a:t>Easily User-Controlled</a:t>
            </a:r>
          </a:p>
          <a:p>
            <a:endParaRPr lang="en-CA" dirty="0" smtClean="0"/>
          </a:p>
          <a:p>
            <a:r>
              <a:rPr lang="en-CA" dirty="0" smtClean="0"/>
              <a:t>Parametric Animation</a:t>
            </a:r>
          </a:p>
          <a:p>
            <a:pPr lvl="1"/>
            <a:endParaRPr lang="en-CA" dirty="0"/>
          </a:p>
        </p:txBody>
      </p:sp>
    </p:spTree>
  </p:cSld>
  <p:clrMapOvr>
    <a:masterClrMapping/>
  </p:clrMapOvr>
  <p:transition spd="med">
    <p:fad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To Key, or Not To Key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err="1" smtClean="0"/>
              <a:t>KeyFrame</a:t>
            </a:r>
            <a:r>
              <a:rPr lang="en-CA" dirty="0" smtClean="0"/>
              <a:t> Animations</a:t>
            </a:r>
          </a:p>
          <a:p>
            <a:pPr lvl="1"/>
            <a:r>
              <a:rPr lang="en-CA" dirty="0" smtClean="0"/>
              <a:t>Interpolate between user-defined values</a:t>
            </a:r>
          </a:p>
          <a:p>
            <a:pPr lvl="2"/>
            <a:r>
              <a:rPr lang="en-CA" dirty="0" smtClean="0"/>
              <a:t>Bezier, Linear, Step</a:t>
            </a:r>
          </a:p>
          <a:p>
            <a:pPr lvl="1"/>
            <a:r>
              <a:rPr lang="en-CA" dirty="0" smtClean="0"/>
              <a:t>Can be exported</a:t>
            </a:r>
          </a:p>
          <a:p>
            <a:pPr lvl="1"/>
            <a:r>
              <a:rPr lang="en-CA" dirty="0" smtClean="0"/>
              <a:t>Easily User-Controlled</a:t>
            </a:r>
          </a:p>
          <a:p>
            <a:endParaRPr lang="en-CA" dirty="0" smtClean="0"/>
          </a:p>
          <a:p>
            <a:r>
              <a:rPr lang="en-CA" dirty="0" smtClean="0"/>
              <a:t>Parametric Animation</a:t>
            </a:r>
          </a:p>
          <a:p>
            <a:pPr lvl="1"/>
            <a:r>
              <a:rPr lang="en-CA" dirty="0" smtClean="0"/>
              <a:t>Deriving a value using an equation</a:t>
            </a:r>
          </a:p>
          <a:p>
            <a:pPr lvl="1"/>
            <a:r>
              <a:rPr lang="en-CA" dirty="0" smtClean="0"/>
              <a:t>Physical Simulations</a:t>
            </a:r>
          </a:p>
          <a:p>
            <a:pPr lvl="1"/>
            <a:r>
              <a:rPr lang="en-CA" dirty="0" smtClean="0"/>
              <a:t>Un-conscious movements</a:t>
            </a:r>
            <a:endParaRPr lang="en-CA" dirty="0"/>
          </a:p>
        </p:txBody>
      </p:sp>
    </p:spTree>
  </p:cSld>
  <p:clrMapOvr>
    <a:masterClrMapping/>
  </p:clrMapOvr>
  <p:transition spd="med">
    <p:fad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The Sample Code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Download the source now...</a:t>
            </a:r>
          </a:p>
          <a:p>
            <a:endParaRPr lang="en-CA" dirty="0" smtClean="0"/>
          </a:p>
          <a:p>
            <a:r>
              <a:rPr lang="en-CA" dirty="0" smtClean="0"/>
              <a:t>We will be looking at PSPositionController.cpp</a:t>
            </a:r>
          </a:p>
          <a:p>
            <a:endParaRPr lang="en-CA" dirty="0" smtClean="0"/>
          </a:p>
          <a:p>
            <a:r>
              <a:rPr lang="en-CA" dirty="0" smtClean="0"/>
              <a:t>We have implemented a simple position controller</a:t>
            </a:r>
            <a:endParaRPr lang="en-CA" dirty="0"/>
          </a:p>
        </p:txBody>
      </p:sp>
    </p:spTree>
  </p:cSld>
  <p:clrMapOvr>
    <a:masterClrMapping/>
  </p:clrMapOvr>
  <p:transition spd="med">
    <p:fad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I believe I can fall</a:t>
            </a:r>
            <a:endParaRPr lang="en-CA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319088" y="1607728"/>
            <a:ext cx="8215312" cy="473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fad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Anatomy of a Controller</a:t>
            </a:r>
            <a:endParaRPr lang="en-CA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905000" y="2819400"/>
            <a:ext cx="3676650" cy="44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fad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Anatomy of a Controller</a:t>
            </a:r>
            <a:endParaRPr lang="en-CA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00200" y="2819400"/>
            <a:ext cx="596265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Creating </a:t>
            </a:r>
            <a:r>
              <a:rPr lang="en-CA" dirty="0" err="1" smtClean="0"/>
              <a:t>Plugins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Write From Scratch</a:t>
            </a:r>
          </a:p>
          <a:p>
            <a:pPr lvl="1"/>
            <a:r>
              <a:rPr lang="en-CA" dirty="0" smtClean="0"/>
              <a:t>Truly minimalist class</a:t>
            </a:r>
          </a:p>
          <a:p>
            <a:endParaRPr lang="en-CA" dirty="0" smtClean="0"/>
          </a:p>
          <a:p>
            <a:r>
              <a:rPr lang="en-CA" dirty="0" smtClean="0"/>
              <a:t>Use </a:t>
            </a:r>
            <a:r>
              <a:rPr lang="en-CA" dirty="0" err="1" smtClean="0"/>
              <a:t>Plugin</a:t>
            </a:r>
            <a:r>
              <a:rPr lang="en-CA" dirty="0" smtClean="0"/>
              <a:t> Wizard</a:t>
            </a:r>
          </a:p>
          <a:p>
            <a:pPr lvl="1"/>
            <a:endParaRPr lang="en-CA" dirty="0" smtClean="0"/>
          </a:p>
          <a:p>
            <a:pPr lvl="1"/>
            <a:endParaRPr lang="en-CA" dirty="0" smtClean="0"/>
          </a:p>
          <a:p>
            <a:endParaRPr lang="en-CA" dirty="0" smtClean="0"/>
          </a:p>
          <a:p>
            <a:r>
              <a:rPr lang="en-CA" dirty="0" smtClean="0"/>
              <a:t>Copy/Modify Existing </a:t>
            </a:r>
            <a:r>
              <a:rPr lang="en-CA" dirty="0" err="1" smtClean="0"/>
              <a:t>Plugin</a:t>
            </a:r>
            <a:endParaRPr lang="en-CA" dirty="0" smtClean="0"/>
          </a:p>
        </p:txBody>
      </p:sp>
    </p:spTree>
  </p:cSld>
  <p:clrMapOvr>
    <a:masterClrMapping/>
  </p:clrMapOvr>
  <p:transition spd="med">
    <p:fade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Anatomy of a Controller</a:t>
            </a:r>
            <a:endParaRPr lang="en-CA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0" y="2895600"/>
            <a:ext cx="6219825" cy="2266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fade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Anatomy of a Controller</a:t>
            </a:r>
            <a:endParaRPr lang="en-CA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" y="2133600"/>
            <a:ext cx="8239125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fade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Custom Code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p(t + 1) = p(t) + (v * f)</a:t>
            </a:r>
            <a:endParaRPr lang="en-CA" dirty="0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0" y="2895600"/>
            <a:ext cx="4248150" cy="141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fade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Custom Code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p(t + 1) = p(t) + (v * f)</a:t>
            </a:r>
            <a:endParaRPr lang="en-CA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0" y="2514600"/>
            <a:ext cx="4600575" cy="290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fade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Custom Code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p(t + 1) = p(t) + (v * f)</a:t>
            </a:r>
            <a:endParaRPr lang="en-CA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5325" y="2743200"/>
            <a:ext cx="7753350" cy="2657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fade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Custom Code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p(t + 1) = p(t) + (v * f)</a:t>
            </a:r>
            <a:endParaRPr lang="en-CA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95400" y="2867025"/>
            <a:ext cx="6553200" cy="2543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fade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Custom Code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p(t + 1) = p(t) + (v * f)</a:t>
            </a:r>
            <a:endParaRPr lang="en-CA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81075" y="3062288"/>
            <a:ext cx="7181850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fade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Tasks (1 of 2)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Implement </a:t>
            </a:r>
            <a:r>
              <a:rPr lang="en-CA" dirty="0" err="1" smtClean="0"/>
              <a:t>SetValue</a:t>
            </a:r>
            <a:r>
              <a:rPr lang="en-CA" dirty="0" smtClean="0"/>
              <a:t> to modify the initial position</a:t>
            </a:r>
          </a:p>
          <a:p>
            <a:endParaRPr lang="en-CA" dirty="0" smtClean="0"/>
          </a:p>
          <a:p>
            <a:pPr lvl="1"/>
            <a:r>
              <a:rPr lang="en-CA" dirty="0" err="1" smtClean="0"/>
              <a:t>Dont</a:t>
            </a:r>
            <a:r>
              <a:rPr lang="en-CA" dirty="0" smtClean="0"/>
              <a:t> forget about CTRL_ABSOLUTE/RELATIVE *</a:t>
            </a:r>
          </a:p>
          <a:p>
            <a:pPr lvl="1"/>
            <a:endParaRPr lang="en-CA" dirty="0" smtClean="0"/>
          </a:p>
          <a:p>
            <a:pPr lvl="2"/>
            <a:r>
              <a:rPr lang="en-CA" dirty="0" smtClean="0"/>
              <a:t>Point3* </a:t>
            </a:r>
            <a:r>
              <a:rPr lang="en-CA" dirty="0" err="1" smtClean="0"/>
              <a:t>pVal</a:t>
            </a:r>
            <a:r>
              <a:rPr lang="en-CA" dirty="0" smtClean="0"/>
              <a:t> = (Point3*)</a:t>
            </a:r>
            <a:r>
              <a:rPr lang="en-CA" dirty="0" err="1" smtClean="0"/>
              <a:t>val</a:t>
            </a:r>
            <a:r>
              <a:rPr lang="en-CA" dirty="0" smtClean="0"/>
              <a:t>;</a:t>
            </a:r>
            <a:br>
              <a:rPr lang="en-CA" dirty="0" smtClean="0"/>
            </a:br>
            <a:r>
              <a:rPr lang="en-CA" dirty="0" smtClean="0"/>
              <a:t>if (method == CTRL_RELATIVE) {</a:t>
            </a:r>
            <a:br>
              <a:rPr lang="en-CA" dirty="0" smtClean="0"/>
            </a:br>
            <a:r>
              <a:rPr lang="en-CA" dirty="0" smtClean="0"/>
              <a:t>	   </a:t>
            </a:r>
            <a:r>
              <a:rPr lang="en-CA" dirty="0" err="1" smtClean="0"/>
              <a:t>m_vPosition</a:t>
            </a:r>
            <a:r>
              <a:rPr lang="en-CA" dirty="0" smtClean="0"/>
              <a:t> += *</a:t>
            </a:r>
            <a:r>
              <a:rPr lang="en-CA" dirty="0" err="1" smtClean="0"/>
              <a:t>pVal</a:t>
            </a:r>
            <a:r>
              <a:rPr lang="en-CA" dirty="0" smtClean="0"/>
              <a:t>;</a:t>
            </a:r>
            <a:br>
              <a:rPr lang="en-CA" dirty="0" smtClean="0"/>
            </a:br>
            <a:r>
              <a:rPr lang="en-CA" dirty="0" smtClean="0"/>
              <a:t>} else { ... }</a:t>
            </a:r>
          </a:p>
          <a:p>
            <a:pPr lvl="2">
              <a:buNone/>
            </a:pPr>
            <a:endParaRPr lang="en-CA" dirty="0" smtClean="0"/>
          </a:p>
          <a:p>
            <a:pPr lvl="2"/>
            <a:r>
              <a:rPr lang="en-CA" dirty="0" smtClean="0"/>
              <a:t>Contrary to the documentation, </a:t>
            </a:r>
            <a:r>
              <a:rPr lang="en-CA" dirty="0" err="1" smtClean="0"/>
              <a:t>SetValue</a:t>
            </a:r>
            <a:r>
              <a:rPr lang="en-CA" dirty="0" smtClean="0"/>
              <a:t> for a Position Controller takes a Point3 for both CTRL_ABSOLUTE &amp; CTRL_RELATIVE</a:t>
            </a:r>
          </a:p>
          <a:p>
            <a:pPr lvl="2"/>
            <a:endParaRPr lang="en-CA" dirty="0" smtClean="0"/>
          </a:p>
        </p:txBody>
      </p:sp>
    </p:spTree>
  </p:cSld>
  <p:clrMapOvr>
    <a:masterClrMapping/>
  </p:clrMapOvr>
  <p:transition spd="med">
    <p:fade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Tasks (2 of 2)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Change the force used in </a:t>
            </a:r>
            <a:r>
              <a:rPr lang="en-CA" dirty="0" err="1" smtClean="0"/>
              <a:t>GetValue</a:t>
            </a:r>
            <a:r>
              <a:rPr lang="en-CA" dirty="0" smtClean="0"/>
              <a:t> to be –</a:t>
            </a:r>
            <a:r>
              <a:rPr lang="en-CA" dirty="0" err="1" smtClean="0"/>
              <a:t>ve</a:t>
            </a:r>
            <a:r>
              <a:rPr lang="en-CA" dirty="0" smtClean="0"/>
              <a:t> position </a:t>
            </a:r>
          </a:p>
          <a:p>
            <a:pPr lvl="1"/>
            <a:r>
              <a:rPr lang="en-CA" dirty="0" smtClean="0"/>
              <a:t>In essence this makes the angle of acceleration always towards the origin</a:t>
            </a:r>
          </a:p>
          <a:p>
            <a:pPr lvl="1"/>
            <a:r>
              <a:rPr lang="en-CA" dirty="0" smtClean="0"/>
              <a:t>Scale it (and optionally normalize it).  Otherwise the acceleration will overpower the velocity.</a:t>
            </a:r>
          </a:p>
          <a:p>
            <a:pPr lvl="1"/>
            <a:endParaRPr lang="en-CA" dirty="0" smtClean="0"/>
          </a:p>
          <a:p>
            <a:pPr lvl="1"/>
            <a:endParaRPr lang="en-CA" dirty="0" smtClean="0"/>
          </a:p>
          <a:p>
            <a:pPr lvl="1"/>
            <a:endParaRPr lang="en-CA" dirty="0" smtClean="0"/>
          </a:p>
          <a:p>
            <a:pPr lvl="2"/>
            <a:endParaRPr lang="en-CA" dirty="0"/>
          </a:p>
        </p:txBody>
      </p:sp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05000" y="3810000"/>
            <a:ext cx="531495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fade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319088" y="1624615"/>
            <a:ext cx="8215312" cy="47025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Creating </a:t>
            </a:r>
            <a:r>
              <a:rPr lang="en-CA" dirty="0" err="1" smtClean="0"/>
              <a:t>Plugins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Write From Scratch</a:t>
            </a:r>
          </a:p>
          <a:p>
            <a:pPr lvl="1"/>
            <a:r>
              <a:rPr lang="en-CA" dirty="0" smtClean="0"/>
              <a:t>Truly minimalist class</a:t>
            </a:r>
          </a:p>
          <a:p>
            <a:endParaRPr lang="en-CA" dirty="0" smtClean="0"/>
          </a:p>
          <a:p>
            <a:r>
              <a:rPr lang="en-CA" dirty="0" smtClean="0"/>
              <a:t>Use </a:t>
            </a:r>
            <a:r>
              <a:rPr lang="en-CA" dirty="0" err="1" smtClean="0"/>
              <a:t>Plugin</a:t>
            </a:r>
            <a:r>
              <a:rPr lang="en-CA" dirty="0" smtClean="0"/>
              <a:t> Wizard</a:t>
            </a:r>
          </a:p>
          <a:p>
            <a:pPr lvl="1"/>
            <a:r>
              <a:rPr lang="en-CA" dirty="0" smtClean="0"/>
              <a:t>Mostly minimal code</a:t>
            </a:r>
          </a:p>
          <a:p>
            <a:pPr lvl="1"/>
            <a:r>
              <a:rPr lang="en-CA" dirty="0" smtClean="0"/>
              <a:t>Fastest setup time</a:t>
            </a:r>
          </a:p>
          <a:p>
            <a:endParaRPr lang="en-CA" dirty="0" smtClean="0"/>
          </a:p>
          <a:p>
            <a:r>
              <a:rPr lang="en-CA" dirty="0" smtClean="0"/>
              <a:t>Copy/Modify Existing </a:t>
            </a:r>
            <a:r>
              <a:rPr lang="en-CA" dirty="0" err="1" smtClean="0"/>
              <a:t>Plugin</a:t>
            </a:r>
            <a:endParaRPr lang="en-CA" dirty="0" smtClean="0"/>
          </a:p>
        </p:txBody>
      </p:sp>
    </p:spTree>
  </p:cSld>
  <p:clrMapOvr>
    <a:masterClrMapping/>
  </p:clrMapOvr>
  <p:transition spd="med">
    <p:fade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err="1" smtClean="0"/>
              <a:t>Whats</a:t>
            </a:r>
            <a:r>
              <a:rPr lang="en-CA" dirty="0" smtClean="0"/>
              <a:t> wrong with this picture?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/>
          </a:p>
        </p:txBody>
      </p:sp>
    </p:spTree>
  </p:cSld>
  <p:clrMapOvr>
    <a:masterClrMapping/>
  </p:clrMapOvr>
  <p:transition spd="med">
    <p:fade/>
  </p:transition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How </a:t>
            </a:r>
            <a:r>
              <a:rPr lang="en-CA" dirty="0" err="1" smtClean="0"/>
              <a:t>SetValue</a:t>
            </a:r>
            <a:r>
              <a:rPr lang="en-CA" dirty="0" smtClean="0"/>
              <a:t> works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err="1" smtClean="0"/>
              <a:t>SetValue</a:t>
            </a:r>
            <a:r>
              <a:rPr lang="en-CA" dirty="0" smtClean="0"/>
              <a:t> is a relative call</a:t>
            </a:r>
          </a:p>
          <a:p>
            <a:pPr lvl="1"/>
            <a:r>
              <a:rPr lang="en-CA" dirty="0" smtClean="0"/>
              <a:t>User drags in the viewport relative to the current position</a:t>
            </a:r>
          </a:p>
          <a:p>
            <a:pPr lvl="1"/>
            <a:endParaRPr lang="en-CA" dirty="0" smtClean="0"/>
          </a:p>
          <a:p>
            <a:r>
              <a:rPr lang="en-CA" dirty="0" smtClean="0"/>
              <a:t>Many very small relative movements introduce error</a:t>
            </a:r>
          </a:p>
          <a:p>
            <a:endParaRPr lang="en-CA" dirty="0" smtClean="0"/>
          </a:p>
          <a:p>
            <a:endParaRPr lang="en-CA" dirty="0" smtClean="0"/>
          </a:p>
          <a:p>
            <a:r>
              <a:rPr lang="en-CA" dirty="0" smtClean="0"/>
              <a:t>One large relative movement minimizes error</a:t>
            </a:r>
            <a:endParaRPr lang="en-CA" dirty="0"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609600" y="3505200"/>
            <a:ext cx="304800" cy="152400"/>
          </a:xfrm>
          <a:prstGeom prst="straightConnector1">
            <a:avLst/>
          </a:prstGeom>
          <a:ln>
            <a:solidFill>
              <a:schemeClr val="accent1">
                <a:lumMod val="25000"/>
                <a:lumOff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V="1">
            <a:off x="914400" y="3429000"/>
            <a:ext cx="381000" cy="228600"/>
          </a:xfrm>
          <a:prstGeom prst="straightConnector1">
            <a:avLst/>
          </a:prstGeom>
          <a:ln>
            <a:solidFill>
              <a:schemeClr val="accent1">
                <a:lumMod val="25000"/>
                <a:lumOff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1219200" y="3429000"/>
            <a:ext cx="457200" cy="152400"/>
          </a:xfrm>
          <a:prstGeom prst="straightConnector1">
            <a:avLst/>
          </a:prstGeom>
          <a:ln>
            <a:solidFill>
              <a:schemeClr val="accent1">
                <a:lumMod val="25000"/>
                <a:lumOff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rot="16200000" flipH="1">
            <a:off x="1676400" y="3657600"/>
            <a:ext cx="304800" cy="152400"/>
          </a:xfrm>
          <a:prstGeom prst="straightConnector1">
            <a:avLst/>
          </a:prstGeom>
          <a:ln>
            <a:solidFill>
              <a:schemeClr val="accent1">
                <a:lumMod val="25000"/>
                <a:lumOff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rot="5400000" flipH="1" flipV="1">
            <a:off x="1943100" y="3695700"/>
            <a:ext cx="228600" cy="152400"/>
          </a:xfrm>
          <a:prstGeom prst="straightConnector1">
            <a:avLst/>
          </a:prstGeom>
          <a:ln>
            <a:solidFill>
              <a:schemeClr val="accent1">
                <a:lumMod val="25000"/>
                <a:lumOff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V="1">
            <a:off x="2209800" y="3581400"/>
            <a:ext cx="304800" cy="76200"/>
          </a:xfrm>
          <a:prstGeom prst="straightConnector1">
            <a:avLst/>
          </a:prstGeom>
          <a:ln>
            <a:solidFill>
              <a:schemeClr val="accent1">
                <a:lumMod val="25000"/>
                <a:lumOff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2514600" y="3505200"/>
            <a:ext cx="304800" cy="76200"/>
          </a:xfrm>
          <a:prstGeom prst="straightConnector1">
            <a:avLst/>
          </a:prstGeom>
          <a:ln>
            <a:solidFill>
              <a:schemeClr val="accent1">
                <a:lumMod val="25000"/>
                <a:lumOff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609600" y="5029200"/>
            <a:ext cx="228600" cy="152400"/>
          </a:xfrm>
          <a:prstGeom prst="straightConnector1">
            <a:avLst/>
          </a:prstGeom>
          <a:ln>
            <a:solidFill>
              <a:schemeClr val="accent1">
                <a:lumMod val="25000"/>
                <a:lumOff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V="1">
            <a:off x="609600" y="5181600"/>
            <a:ext cx="609600" cy="228600"/>
          </a:xfrm>
          <a:prstGeom prst="straightConnector1">
            <a:avLst/>
          </a:prstGeom>
          <a:ln>
            <a:solidFill>
              <a:schemeClr val="accent1">
                <a:lumMod val="25000"/>
                <a:lumOff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flipV="1">
            <a:off x="533400" y="5486400"/>
            <a:ext cx="1143000" cy="76200"/>
          </a:xfrm>
          <a:prstGeom prst="straightConnector1">
            <a:avLst/>
          </a:prstGeom>
          <a:ln>
            <a:solidFill>
              <a:schemeClr val="accent1">
                <a:lumMod val="25000"/>
                <a:lumOff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>
            <a:off x="609600" y="5715000"/>
            <a:ext cx="1295400" cy="152400"/>
          </a:xfrm>
          <a:prstGeom prst="straightConnector1">
            <a:avLst/>
          </a:prstGeom>
          <a:ln>
            <a:solidFill>
              <a:schemeClr val="accent1">
                <a:lumMod val="25000"/>
                <a:lumOff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 flipV="1">
            <a:off x="609600" y="5943600"/>
            <a:ext cx="1600200" cy="152400"/>
          </a:xfrm>
          <a:prstGeom prst="straightConnector1">
            <a:avLst/>
          </a:prstGeom>
          <a:ln>
            <a:solidFill>
              <a:schemeClr val="accent1">
                <a:lumMod val="25000"/>
                <a:lumOff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 flipV="1">
            <a:off x="609600" y="6096000"/>
            <a:ext cx="1981200" cy="152400"/>
          </a:xfrm>
          <a:prstGeom prst="straightConnector1">
            <a:avLst/>
          </a:prstGeom>
          <a:ln>
            <a:solidFill>
              <a:schemeClr val="accent1">
                <a:lumMod val="25000"/>
                <a:lumOff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flipV="1">
            <a:off x="609600" y="6324600"/>
            <a:ext cx="2514600" cy="76200"/>
          </a:xfrm>
          <a:prstGeom prst="straightConnector1">
            <a:avLst/>
          </a:prstGeom>
          <a:ln>
            <a:solidFill>
              <a:schemeClr val="accent1">
                <a:lumMod val="25000"/>
                <a:lumOff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fade/>
  </p:transition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How </a:t>
            </a:r>
            <a:r>
              <a:rPr lang="en-CA" dirty="0" err="1" smtClean="0"/>
              <a:t>SetValue</a:t>
            </a:r>
            <a:r>
              <a:rPr lang="en-CA" dirty="0" smtClean="0"/>
              <a:t> works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User begins to drag (mouse down)</a:t>
            </a:r>
          </a:p>
          <a:p>
            <a:pPr lvl="1"/>
            <a:endParaRPr lang="en-CA" dirty="0" smtClean="0"/>
          </a:p>
          <a:p>
            <a:pPr lvl="2"/>
            <a:endParaRPr lang="en-CA" dirty="0" smtClean="0"/>
          </a:p>
          <a:p>
            <a:pPr lvl="1"/>
            <a:endParaRPr lang="en-CA" dirty="0" smtClean="0"/>
          </a:p>
          <a:p>
            <a:r>
              <a:rPr lang="en-CA" dirty="0" smtClean="0"/>
              <a:t>User Continues to drag</a:t>
            </a:r>
          </a:p>
          <a:p>
            <a:pPr lvl="1"/>
            <a:endParaRPr lang="en-CA" dirty="0" smtClean="0"/>
          </a:p>
          <a:p>
            <a:pPr lvl="2"/>
            <a:endParaRPr lang="en-CA" dirty="0" smtClean="0"/>
          </a:p>
          <a:p>
            <a:pPr lvl="1"/>
            <a:endParaRPr lang="en-CA" dirty="0" smtClean="0"/>
          </a:p>
          <a:p>
            <a:pPr lvl="2"/>
            <a:endParaRPr lang="en-CA" dirty="0" smtClean="0"/>
          </a:p>
          <a:p>
            <a:r>
              <a:rPr lang="en-CA" dirty="0" smtClean="0"/>
              <a:t>User finishes drag (mouse up)</a:t>
            </a:r>
          </a:p>
          <a:p>
            <a:pPr lvl="1"/>
            <a:endParaRPr lang="en-CA" dirty="0" smtClean="0"/>
          </a:p>
          <a:p>
            <a:pPr lvl="2"/>
            <a:endParaRPr lang="en-CA" dirty="0"/>
          </a:p>
        </p:txBody>
      </p:sp>
    </p:spTree>
  </p:cSld>
  <p:clrMapOvr>
    <a:masterClrMapping/>
  </p:clrMapOvr>
  <p:transition spd="med">
    <p:fade/>
  </p:transition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How </a:t>
            </a:r>
            <a:r>
              <a:rPr lang="en-CA" dirty="0" err="1" smtClean="0"/>
              <a:t>SetValue</a:t>
            </a:r>
            <a:r>
              <a:rPr lang="en-CA" dirty="0" smtClean="0"/>
              <a:t> works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User begins to drag (mouse down)</a:t>
            </a:r>
          </a:p>
          <a:p>
            <a:pPr lvl="1"/>
            <a:r>
              <a:rPr lang="en-CA" dirty="0" smtClean="0"/>
              <a:t>Undo System initialized</a:t>
            </a:r>
          </a:p>
          <a:p>
            <a:pPr lvl="2"/>
            <a:r>
              <a:rPr lang="en-CA" dirty="0" smtClean="0"/>
              <a:t>First movement registered</a:t>
            </a:r>
          </a:p>
          <a:p>
            <a:pPr lvl="1"/>
            <a:endParaRPr lang="en-CA" dirty="0" smtClean="0"/>
          </a:p>
          <a:p>
            <a:r>
              <a:rPr lang="en-CA" dirty="0" smtClean="0"/>
              <a:t>User Continues to drag</a:t>
            </a:r>
          </a:p>
          <a:p>
            <a:pPr lvl="1"/>
            <a:endParaRPr lang="en-CA" dirty="0" smtClean="0"/>
          </a:p>
          <a:p>
            <a:pPr lvl="2"/>
            <a:endParaRPr lang="en-CA" dirty="0" smtClean="0"/>
          </a:p>
          <a:p>
            <a:pPr lvl="1"/>
            <a:endParaRPr lang="en-CA" dirty="0" smtClean="0"/>
          </a:p>
          <a:p>
            <a:pPr lvl="2"/>
            <a:endParaRPr lang="en-CA" dirty="0" smtClean="0"/>
          </a:p>
          <a:p>
            <a:r>
              <a:rPr lang="en-CA" dirty="0" smtClean="0"/>
              <a:t>User finishes drag (mouse up)</a:t>
            </a:r>
          </a:p>
        </p:txBody>
      </p:sp>
    </p:spTree>
  </p:cSld>
  <p:clrMapOvr>
    <a:masterClrMapping/>
  </p:clrMapOvr>
  <p:transition spd="med">
    <p:fade/>
  </p:transition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How </a:t>
            </a:r>
            <a:r>
              <a:rPr lang="en-CA" dirty="0" err="1" smtClean="0"/>
              <a:t>SetValue</a:t>
            </a:r>
            <a:r>
              <a:rPr lang="en-CA" dirty="0" smtClean="0"/>
              <a:t> works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User begins to drag (mouse down)</a:t>
            </a:r>
          </a:p>
          <a:p>
            <a:pPr lvl="1"/>
            <a:r>
              <a:rPr lang="en-CA" dirty="0" smtClean="0"/>
              <a:t>Undo System initialized</a:t>
            </a:r>
          </a:p>
          <a:p>
            <a:pPr lvl="2"/>
            <a:r>
              <a:rPr lang="en-CA" dirty="0" smtClean="0"/>
              <a:t>First movement registered</a:t>
            </a:r>
          </a:p>
          <a:p>
            <a:pPr lvl="1"/>
            <a:endParaRPr lang="en-CA" dirty="0" smtClean="0"/>
          </a:p>
          <a:p>
            <a:r>
              <a:rPr lang="en-CA" dirty="0" smtClean="0"/>
              <a:t>User Continues to drag</a:t>
            </a:r>
          </a:p>
          <a:p>
            <a:pPr lvl="1"/>
            <a:r>
              <a:rPr lang="en-CA" dirty="0" smtClean="0"/>
              <a:t>Undo System ‘Cancelled’</a:t>
            </a:r>
          </a:p>
          <a:p>
            <a:pPr lvl="2"/>
            <a:r>
              <a:rPr lang="en-CA" dirty="0" smtClean="0"/>
              <a:t>Return to original value</a:t>
            </a:r>
            <a:endParaRPr lang="en-CA" dirty="0" smtClean="0"/>
          </a:p>
          <a:p>
            <a:pPr lvl="1"/>
            <a:r>
              <a:rPr lang="en-CA" dirty="0" smtClean="0"/>
              <a:t>new value set</a:t>
            </a:r>
          </a:p>
          <a:p>
            <a:pPr lvl="2"/>
            <a:endParaRPr lang="en-CA" dirty="0" smtClean="0"/>
          </a:p>
          <a:p>
            <a:r>
              <a:rPr lang="en-CA" dirty="0" smtClean="0"/>
              <a:t>User finishes drag (mouse up)</a:t>
            </a:r>
          </a:p>
        </p:txBody>
      </p:sp>
    </p:spTree>
  </p:cSld>
  <p:clrMapOvr>
    <a:masterClrMapping/>
  </p:clrMapOvr>
  <p:transition spd="med">
    <p:fade/>
  </p:transition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How </a:t>
            </a:r>
            <a:r>
              <a:rPr lang="en-CA" dirty="0" err="1" smtClean="0"/>
              <a:t>SetValue</a:t>
            </a:r>
            <a:r>
              <a:rPr lang="en-CA" dirty="0" smtClean="0"/>
              <a:t> works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User begins to drag (mouse down)</a:t>
            </a:r>
          </a:p>
          <a:p>
            <a:pPr lvl="1"/>
            <a:r>
              <a:rPr lang="en-CA" dirty="0" smtClean="0"/>
              <a:t>Undo System initialized</a:t>
            </a:r>
          </a:p>
          <a:p>
            <a:pPr lvl="2"/>
            <a:r>
              <a:rPr lang="en-CA" dirty="0" smtClean="0"/>
              <a:t>First movement registered</a:t>
            </a:r>
          </a:p>
          <a:p>
            <a:pPr lvl="1"/>
            <a:endParaRPr lang="en-CA" dirty="0" smtClean="0"/>
          </a:p>
          <a:p>
            <a:r>
              <a:rPr lang="en-CA" dirty="0" smtClean="0"/>
              <a:t>User Continues to drag</a:t>
            </a:r>
          </a:p>
          <a:p>
            <a:pPr lvl="1"/>
            <a:r>
              <a:rPr lang="en-CA" dirty="0" smtClean="0"/>
              <a:t>Undo System ‘Cancelled’</a:t>
            </a:r>
          </a:p>
          <a:p>
            <a:pPr lvl="2"/>
            <a:r>
              <a:rPr lang="en-CA" dirty="0" smtClean="0"/>
              <a:t>Return to original value</a:t>
            </a:r>
            <a:endParaRPr lang="en-CA" dirty="0" smtClean="0"/>
          </a:p>
          <a:p>
            <a:pPr lvl="1"/>
            <a:r>
              <a:rPr lang="en-CA" dirty="0" smtClean="0"/>
              <a:t>new value set</a:t>
            </a:r>
          </a:p>
          <a:p>
            <a:pPr lvl="2"/>
            <a:endParaRPr lang="en-CA" dirty="0" smtClean="0"/>
          </a:p>
          <a:p>
            <a:r>
              <a:rPr lang="en-CA" dirty="0" smtClean="0"/>
              <a:t>User finishes drag (mouse up)</a:t>
            </a:r>
          </a:p>
          <a:p>
            <a:pPr lvl="1"/>
            <a:r>
              <a:rPr lang="en-CA" dirty="0" smtClean="0"/>
              <a:t>Undo system finalized</a:t>
            </a:r>
          </a:p>
          <a:p>
            <a:pPr lvl="2"/>
            <a:r>
              <a:rPr lang="en-CA" dirty="0" smtClean="0"/>
              <a:t>Store final value</a:t>
            </a:r>
            <a:endParaRPr lang="en-CA" dirty="0"/>
          </a:p>
        </p:txBody>
      </p:sp>
    </p:spTree>
  </p:cSld>
  <p:clrMapOvr>
    <a:masterClrMapping/>
  </p:clrMapOvr>
  <p:transition spd="med">
    <p:fade/>
  </p:transition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The Sample code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err="1" smtClean="0"/>
              <a:t>PSPositionUndo</a:t>
            </a:r>
            <a:endParaRPr lang="en-CA" dirty="0" smtClean="0"/>
          </a:p>
          <a:p>
            <a:pPr lvl="1"/>
            <a:r>
              <a:rPr lang="en-CA" dirty="0" smtClean="0"/>
              <a:t>Handles undo/redo</a:t>
            </a:r>
            <a:endParaRPr lang="en-CA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2814638"/>
            <a:ext cx="8077200" cy="122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fade/>
  </p:transition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The Sample code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err="1" smtClean="0"/>
              <a:t>PSPositionUndo</a:t>
            </a:r>
            <a:endParaRPr lang="en-CA" dirty="0" smtClean="0"/>
          </a:p>
          <a:p>
            <a:pPr lvl="1"/>
            <a:r>
              <a:rPr lang="en-CA" smtClean="0"/>
              <a:t>Handles undo/redo</a:t>
            </a:r>
            <a:endParaRPr lang="en-CA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9200" y="2819400"/>
            <a:ext cx="672465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fade/>
  </p:transition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The Sample code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err="1" smtClean="0"/>
              <a:t>PSPositionUndo</a:t>
            </a:r>
            <a:endParaRPr lang="en-CA" dirty="0" smtClean="0"/>
          </a:p>
          <a:p>
            <a:pPr lvl="1"/>
            <a:r>
              <a:rPr lang="en-CA" smtClean="0"/>
              <a:t>Handles undo/redo</a:t>
            </a:r>
            <a:endParaRPr lang="en-CA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9613" y="3128963"/>
            <a:ext cx="7724775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fade/>
  </p:transition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err="1" smtClean="0"/>
              <a:t>theHold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Global Undo Manager</a:t>
            </a:r>
          </a:p>
          <a:p>
            <a:pPr lvl="1"/>
            <a:r>
              <a:rPr lang="en-CA" dirty="0" err="1" smtClean="0"/>
              <a:t>IsHolding</a:t>
            </a:r>
            <a:endParaRPr lang="en-CA" dirty="0" smtClean="0"/>
          </a:p>
          <a:p>
            <a:pPr lvl="2"/>
            <a:r>
              <a:rPr lang="en-CA" dirty="0" smtClean="0"/>
              <a:t>Should this action be und-doable?</a:t>
            </a:r>
            <a:endParaRPr lang="en-CA" dirty="0" smtClean="0"/>
          </a:p>
          <a:p>
            <a:pPr lvl="1"/>
            <a:r>
              <a:rPr lang="en-CA" dirty="0" smtClean="0"/>
              <a:t>Put</a:t>
            </a:r>
          </a:p>
          <a:p>
            <a:pPr lvl="2"/>
            <a:r>
              <a:rPr lang="en-CA" dirty="0" smtClean="0"/>
              <a:t>Register our Undo instance</a:t>
            </a:r>
          </a:p>
          <a:p>
            <a:pPr lvl="1"/>
            <a:r>
              <a:rPr lang="en-CA" dirty="0" smtClean="0"/>
              <a:t>Cancel</a:t>
            </a:r>
          </a:p>
          <a:p>
            <a:pPr lvl="2"/>
            <a:r>
              <a:rPr lang="en-CA" dirty="0" smtClean="0"/>
              <a:t>Restore scene to the original state</a:t>
            </a:r>
          </a:p>
          <a:p>
            <a:pPr lvl="3"/>
            <a:r>
              <a:rPr lang="en-CA" dirty="0" smtClean="0"/>
              <a:t>Does NOT remove all the undo instance’s</a:t>
            </a:r>
            <a:endParaRPr lang="en-CA" dirty="0"/>
          </a:p>
        </p:txBody>
      </p:sp>
    </p:spTree>
  </p:cSld>
  <p:clrMapOvr>
    <a:masterClrMapping/>
  </p:clrMapOvr>
  <p:transition spd="med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Creating </a:t>
            </a:r>
            <a:r>
              <a:rPr lang="en-CA" dirty="0" err="1" smtClean="0"/>
              <a:t>Plugins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Write From Scratch</a:t>
            </a:r>
          </a:p>
          <a:p>
            <a:pPr lvl="1"/>
            <a:r>
              <a:rPr lang="en-CA" dirty="0" smtClean="0"/>
              <a:t>Truly minimalist class</a:t>
            </a:r>
          </a:p>
          <a:p>
            <a:endParaRPr lang="en-CA" dirty="0" smtClean="0"/>
          </a:p>
          <a:p>
            <a:r>
              <a:rPr lang="en-CA" dirty="0" smtClean="0"/>
              <a:t>Use </a:t>
            </a:r>
            <a:r>
              <a:rPr lang="en-CA" dirty="0" err="1" smtClean="0"/>
              <a:t>Plugin</a:t>
            </a:r>
            <a:r>
              <a:rPr lang="en-CA" dirty="0" smtClean="0"/>
              <a:t> Wizard</a:t>
            </a:r>
          </a:p>
          <a:p>
            <a:pPr lvl="1"/>
            <a:r>
              <a:rPr lang="en-CA" dirty="0" smtClean="0"/>
              <a:t>Mostly minimal code</a:t>
            </a:r>
          </a:p>
          <a:p>
            <a:pPr lvl="1"/>
            <a:r>
              <a:rPr lang="en-CA" dirty="0" smtClean="0"/>
              <a:t>Fastest setup time</a:t>
            </a:r>
          </a:p>
          <a:p>
            <a:endParaRPr lang="en-CA" dirty="0" smtClean="0"/>
          </a:p>
          <a:p>
            <a:r>
              <a:rPr lang="en-CA" dirty="0" smtClean="0"/>
              <a:t>Copy/Modify Existing </a:t>
            </a:r>
            <a:r>
              <a:rPr lang="en-CA" dirty="0" err="1" smtClean="0"/>
              <a:t>Plugin</a:t>
            </a:r>
            <a:endParaRPr lang="en-CA" dirty="0" smtClean="0"/>
          </a:p>
          <a:p>
            <a:pPr lvl="1"/>
            <a:r>
              <a:rPr lang="en-CA" dirty="0" smtClean="0"/>
              <a:t>Production Code</a:t>
            </a:r>
          </a:p>
          <a:p>
            <a:pPr lvl="1"/>
            <a:r>
              <a:rPr lang="en-CA" dirty="0" smtClean="0"/>
              <a:t>Can be very confusing</a:t>
            </a:r>
            <a:endParaRPr lang="en-CA" dirty="0"/>
          </a:p>
        </p:txBody>
      </p:sp>
    </p:spTree>
  </p:cSld>
  <p:clrMapOvr>
    <a:masterClrMapping/>
  </p:clrMapOvr>
  <p:transition spd="med">
    <p:fade/>
  </p:transition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Tasks (1 of 1)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err="1" smtClean="0"/>
              <a:t>SetValue</a:t>
            </a:r>
            <a:r>
              <a:rPr lang="en-CA" dirty="0" smtClean="0"/>
              <a:t>:</a:t>
            </a:r>
          </a:p>
          <a:p>
            <a:endParaRPr lang="en-CA" dirty="0" smtClean="0"/>
          </a:p>
          <a:p>
            <a:pPr lvl="1"/>
            <a:r>
              <a:rPr lang="en-CA" dirty="0" smtClean="0"/>
              <a:t>Is the undo system active (</a:t>
            </a:r>
            <a:r>
              <a:rPr lang="en-CA" dirty="0" err="1" smtClean="0"/>
              <a:t>IsHolding</a:t>
            </a:r>
            <a:r>
              <a:rPr lang="en-CA" dirty="0" smtClean="0"/>
              <a:t>?)</a:t>
            </a:r>
            <a:br>
              <a:rPr lang="en-CA" dirty="0" smtClean="0"/>
            </a:br>
            <a:r>
              <a:rPr lang="en-CA" dirty="0" smtClean="0"/>
              <a:t>	Put a new </a:t>
            </a:r>
            <a:r>
              <a:rPr lang="en-CA" dirty="0" err="1" smtClean="0"/>
              <a:t>PSPositionRestore</a:t>
            </a:r>
            <a:r>
              <a:rPr lang="en-CA" dirty="0" smtClean="0"/>
              <a:t> in the queue</a:t>
            </a:r>
            <a:endParaRPr lang="en-CA" dirty="0"/>
          </a:p>
        </p:txBody>
      </p:sp>
    </p:spTree>
  </p:cSld>
  <p:clrMapOvr>
    <a:masterClrMapping/>
  </p:clrMapOvr>
  <p:transition spd="med">
    <p:fade/>
  </p:transition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Tasks (2 of 2)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Restore</a:t>
            </a:r>
          </a:p>
          <a:p>
            <a:endParaRPr lang="en-CA" dirty="0" smtClean="0"/>
          </a:p>
          <a:p>
            <a:pPr lvl="1"/>
            <a:r>
              <a:rPr lang="en-CA" dirty="0" smtClean="0"/>
              <a:t>The is the restore instances “Undo” function</a:t>
            </a:r>
          </a:p>
          <a:p>
            <a:pPr lvl="1"/>
            <a:r>
              <a:rPr lang="en-CA" dirty="0" smtClean="0"/>
              <a:t>It should return the stored </a:t>
            </a:r>
            <a:r>
              <a:rPr lang="en-CA" dirty="0" err="1" smtClean="0"/>
              <a:t>m_pSrcController</a:t>
            </a:r>
            <a:r>
              <a:rPr lang="en-CA" dirty="0" smtClean="0"/>
              <a:t> to its original state</a:t>
            </a:r>
          </a:p>
          <a:p>
            <a:pPr lvl="2"/>
            <a:r>
              <a:rPr lang="en-CA" dirty="0" smtClean="0"/>
              <a:t>(TIP: See Redo for how it redo’s the action)</a:t>
            </a:r>
            <a:endParaRPr lang="en-CA" dirty="0"/>
          </a:p>
        </p:txBody>
      </p:sp>
    </p:spTree>
  </p:cSld>
  <p:clrMapOvr>
    <a:masterClrMapping/>
  </p:clrMapOvr>
  <p:transition spd="med">
    <p:fade/>
  </p:transition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Thank You!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 dirty="0" smtClean="0"/>
          </a:p>
          <a:p>
            <a:endParaRPr lang="en-CA" dirty="0" smtClean="0"/>
          </a:p>
          <a:p>
            <a:endParaRPr lang="en-CA" dirty="0" smtClean="0"/>
          </a:p>
          <a:p>
            <a:endParaRPr lang="en-CA" dirty="0" smtClean="0"/>
          </a:p>
          <a:p>
            <a:endParaRPr lang="en-CA" dirty="0" smtClean="0"/>
          </a:p>
          <a:p>
            <a:pPr lvl="3"/>
            <a:r>
              <a:rPr lang="en-CA" smtClean="0"/>
              <a:t> </a:t>
            </a:r>
            <a:r>
              <a:rPr lang="en-CA" smtClean="0"/>
              <a:t>  Stephen.Taylor@autodesk.com</a:t>
            </a:r>
            <a:endParaRPr lang="en-CA"/>
          </a:p>
        </p:txBody>
      </p:sp>
    </p:spTree>
  </p:cSld>
  <p:clrMapOvr>
    <a:masterClrMapping/>
  </p:clrMapOvr>
  <p:transition spd="med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The </a:t>
            </a:r>
            <a:r>
              <a:rPr lang="en-CA" dirty="0" err="1" smtClean="0"/>
              <a:t>Plugin</a:t>
            </a:r>
            <a:r>
              <a:rPr lang="en-CA" dirty="0" smtClean="0"/>
              <a:t> Wizard</a:t>
            </a:r>
            <a:endParaRPr lang="en-CA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50181" y="1866106"/>
            <a:ext cx="5953125" cy="421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Week 1</a:t>
            </a:r>
            <a:endParaRPr lang="en-CA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19088" y="1614465"/>
            <a:ext cx="8215312" cy="47228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Introduction to Animation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CA" dirty="0" smtClean="0"/>
              <a:t>What is animation?</a:t>
            </a:r>
          </a:p>
          <a:p>
            <a:pPr lvl="1"/>
            <a:r>
              <a:rPr lang="en-CA" dirty="0" smtClean="0"/>
              <a:t>Changing values over time</a:t>
            </a:r>
          </a:p>
          <a:p>
            <a:pPr lvl="2"/>
            <a:endParaRPr lang="en-CA" dirty="0" smtClean="0"/>
          </a:p>
          <a:p>
            <a:r>
              <a:rPr lang="en-CA" dirty="0" smtClean="0"/>
              <a:t>What’s a Value?</a:t>
            </a:r>
          </a:p>
          <a:p>
            <a:pPr lvl="1"/>
            <a:r>
              <a:rPr lang="en-CA" dirty="0" smtClean="0"/>
              <a:t>Conceptually – everything used in the scene?</a:t>
            </a:r>
          </a:p>
          <a:p>
            <a:pPr lvl="2"/>
            <a:r>
              <a:rPr lang="en-CA" dirty="0" smtClean="0"/>
              <a:t>Numbers</a:t>
            </a:r>
          </a:p>
          <a:p>
            <a:pPr lvl="2"/>
            <a:r>
              <a:rPr lang="en-CA" dirty="0" smtClean="0"/>
              <a:t>Math Classes (Point3, Matrix3 etc)</a:t>
            </a:r>
          </a:p>
          <a:p>
            <a:pPr lvl="2"/>
            <a:r>
              <a:rPr lang="en-CA" dirty="0" smtClean="0"/>
              <a:t>Geometry classes</a:t>
            </a:r>
          </a:p>
          <a:p>
            <a:pPr lvl="2"/>
            <a:r>
              <a:rPr lang="en-CA" dirty="0" smtClean="0"/>
              <a:t>Materials, textures</a:t>
            </a:r>
          </a:p>
          <a:p>
            <a:pPr lvl="2"/>
            <a:r>
              <a:rPr lang="en-CA" dirty="0" smtClean="0"/>
              <a:t>Etc.</a:t>
            </a:r>
          </a:p>
          <a:p>
            <a:pPr lvl="1"/>
            <a:r>
              <a:rPr lang="en-CA" dirty="0" smtClean="0"/>
              <a:t>Practically</a:t>
            </a:r>
          </a:p>
          <a:p>
            <a:pPr lvl="2"/>
            <a:r>
              <a:rPr lang="en-CA" dirty="0" smtClean="0"/>
              <a:t>Numbers</a:t>
            </a:r>
          </a:p>
          <a:p>
            <a:pPr lvl="2"/>
            <a:r>
              <a:rPr lang="en-CA" dirty="0" smtClean="0"/>
              <a:t>Math Classes</a:t>
            </a:r>
            <a:endParaRPr lang="en-CA" dirty="0"/>
          </a:p>
        </p:txBody>
      </p:sp>
    </p:spTree>
  </p:cSld>
  <p:clrMapOvr>
    <a:masterClrMapping/>
  </p:clrMapOvr>
  <p:transition spd="med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Grand-Daddy of all Classes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err="1" smtClean="0"/>
              <a:t>Animatable</a:t>
            </a:r>
            <a:endParaRPr lang="en-CA" dirty="0" smtClean="0"/>
          </a:p>
          <a:p>
            <a:pPr lvl="1"/>
            <a:r>
              <a:rPr lang="en-CA" dirty="0" smtClean="0"/>
              <a:t>Root of the class hierarchy for all Scene classes</a:t>
            </a:r>
          </a:p>
        </p:txBody>
      </p:sp>
    </p:spTree>
  </p:cSld>
  <p:clrMapOvr>
    <a:masterClrMapping/>
  </p:clrMapOvr>
  <p:transition spd="med">
    <p:fade/>
  </p:transition>
</p:sld>
</file>

<file path=ppt/theme/theme1.xml><?xml version="1.0" encoding="utf-8"?>
<a:theme xmlns:a="http://schemas.openxmlformats.org/drawingml/2006/main" name="Naiqi">
  <a:themeElements>
    <a:clrScheme name="1_blank 2">
      <a:dk1>
        <a:srgbClr val="000000"/>
      </a:dk1>
      <a:lt1>
        <a:srgbClr val="FFFFFF"/>
      </a:lt1>
      <a:dk2>
        <a:srgbClr val="000000"/>
      </a:dk2>
      <a:lt2>
        <a:srgbClr val="CCCCCC"/>
      </a:lt2>
      <a:accent1>
        <a:srgbClr val="003264"/>
      </a:accent1>
      <a:accent2>
        <a:srgbClr val="EE5500"/>
      </a:accent2>
      <a:accent3>
        <a:srgbClr val="FFFFFF"/>
      </a:accent3>
      <a:accent4>
        <a:srgbClr val="000000"/>
      </a:accent4>
      <a:accent5>
        <a:srgbClr val="AAADB8"/>
      </a:accent5>
      <a:accent6>
        <a:srgbClr val="D84C00"/>
      </a:accent6>
      <a:hlink>
        <a:srgbClr val="77BB11"/>
      </a:hlink>
      <a:folHlink>
        <a:srgbClr val="FFAA00"/>
      </a:folHlink>
    </a:clrScheme>
    <a:fontScheme name="1_blank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blank 1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00AADD"/>
        </a:accent1>
        <a:accent2>
          <a:srgbClr val="EE5500"/>
        </a:accent2>
        <a:accent3>
          <a:srgbClr val="FFFFFF"/>
        </a:accent3>
        <a:accent4>
          <a:srgbClr val="000000"/>
        </a:accent4>
        <a:accent5>
          <a:srgbClr val="AAD2EB"/>
        </a:accent5>
        <a:accent6>
          <a:srgbClr val="D84C00"/>
        </a:accent6>
        <a:hlink>
          <a:srgbClr val="77BB11"/>
        </a:hlink>
        <a:folHlink>
          <a:srgbClr val="FFAA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2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003264"/>
        </a:accent1>
        <a:accent2>
          <a:srgbClr val="EE5500"/>
        </a:accent2>
        <a:accent3>
          <a:srgbClr val="FFFFFF"/>
        </a:accent3>
        <a:accent4>
          <a:srgbClr val="000000"/>
        </a:accent4>
        <a:accent5>
          <a:srgbClr val="AAADB8"/>
        </a:accent5>
        <a:accent6>
          <a:srgbClr val="D84C00"/>
        </a:accent6>
        <a:hlink>
          <a:srgbClr val="77BB11"/>
        </a:hlink>
        <a:folHlink>
          <a:srgbClr val="FFAA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Naiqi</Template>
  <TotalTime>876</TotalTime>
  <Words>1674</Words>
  <Application>Microsoft Office PowerPoint</Application>
  <PresentationFormat>On-screen Show (4:3)</PresentationFormat>
  <Paragraphs>408</Paragraphs>
  <Slides>52</Slides>
  <Notes>21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52</vt:i4>
      </vt:variant>
    </vt:vector>
  </HeadingPairs>
  <TitlesOfParts>
    <vt:vector size="53" baseType="lpstr">
      <vt:lpstr>Naiqi</vt:lpstr>
      <vt:lpstr>Introduction to Animation</vt:lpstr>
      <vt:lpstr>Creating Plugins</vt:lpstr>
      <vt:lpstr>Creating Plugins</vt:lpstr>
      <vt:lpstr>Creating Plugins</vt:lpstr>
      <vt:lpstr>Creating Plugins</vt:lpstr>
      <vt:lpstr>The Plugin Wizard</vt:lpstr>
      <vt:lpstr>Week 1</vt:lpstr>
      <vt:lpstr>Introduction to Animation</vt:lpstr>
      <vt:lpstr>Grand-Daddy of all Classes</vt:lpstr>
      <vt:lpstr>Grand-Daddy of all Classes</vt:lpstr>
      <vt:lpstr>Grand-Daddy of all Classes</vt:lpstr>
      <vt:lpstr>Will the real Anim Class Please Stand Up?</vt:lpstr>
      <vt:lpstr>Will the real Anim Class Please Stand Up?</vt:lpstr>
      <vt:lpstr>Will the real Anim Class Please Stand Up?</vt:lpstr>
      <vt:lpstr>How to make 1 == 2</vt:lpstr>
      <vt:lpstr>How to make 1 == 2</vt:lpstr>
      <vt:lpstr>How to make 1 == 2</vt:lpstr>
      <vt:lpstr>How to make 1 == 2</vt:lpstr>
      <vt:lpstr>Differentiating yourself</vt:lpstr>
      <vt:lpstr>Differentiating yourself</vt:lpstr>
      <vt:lpstr>Get/Set Value...</vt:lpstr>
      <vt:lpstr>A Matter of Time</vt:lpstr>
      <vt:lpstr>To Key, or Not To Key</vt:lpstr>
      <vt:lpstr>To Key, or Not To Key</vt:lpstr>
      <vt:lpstr>To Key, or Not To Key</vt:lpstr>
      <vt:lpstr>The Sample Code</vt:lpstr>
      <vt:lpstr>I believe I can fall</vt:lpstr>
      <vt:lpstr>Anatomy of a Controller</vt:lpstr>
      <vt:lpstr>Anatomy of a Controller</vt:lpstr>
      <vt:lpstr>Anatomy of a Controller</vt:lpstr>
      <vt:lpstr>Anatomy of a Controller</vt:lpstr>
      <vt:lpstr>Custom Code</vt:lpstr>
      <vt:lpstr>Custom Code</vt:lpstr>
      <vt:lpstr>Custom Code</vt:lpstr>
      <vt:lpstr>Custom Code</vt:lpstr>
      <vt:lpstr>Custom Code</vt:lpstr>
      <vt:lpstr>Tasks (1 of 2)</vt:lpstr>
      <vt:lpstr>Tasks (2 of 2)</vt:lpstr>
      <vt:lpstr>Slide 39</vt:lpstr>
      <vt:lpstr>Whats wrong with this picture?</vt:lpstr>
      <vt:lpstr>How SetValue works</vt:lpstr>
      <vt:lpstr>How SetValue works</vt:lpstr>
      <vt:lpstr>How SetValue works</vt:lpstr>
      <vt:lpstr>How SetValue works</vt:lpstr>
      <vt:lpstr>How SetValue works</vt:lpstr>
      <vt:lpstr>The Sample code</vt:lpstr>
      <vt:lpstr>The Sample code</vt:lpstr>
      <vt:lpstr>The Sample code</vt:lpstr>
      <vt:lpstr>theHold</vt:lpstr>
      <vt:lpstr>Tasks (1 of 1)</vt:lpstr>
      <vt:lpstr>Tasks (2 of 2)</vt:lpstr>
      <vt:lpstr>Thank You!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Animation</dc:title>
  <dc:creator>Stephen Taylor</dc:creator>
  <cp:lastModifiedBy>Stephen Taylor</cp:lastModifiedBy>
  <cp:revision>83</cp:revision>
  <dcterms:created xsi:type="dcterms:W3CDTF">2006-08-16T00:00:00Z</dcterms:created>
  <dcterms:modified xsi:type="dcterms:W3CDTF">2009-05-05T14:56:51Z</dcterms:modified>
</cp:coreProperties>
</file>